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5" r:id="rId8"/>
    <p:sldId id="266" r:id="rId9"/>
    <p:sldId id="267" r:id="rId10"/>
    <p:sldId id="264" r:id="rId11"/>
    <p:sldId id="261" r:id="rId12"/>
    <p:sldId id="263" r:id="rId1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4764499-6F31-4B17-B88C-0A33DFDCD717}" type="datetimeFigureOut">
              <a:rPr lang="en-GB" smtClean="0"/>
              <a:t>12/02/2020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E912FC-673E-44EB-8E63-0ACD16CD2E35}" type="slidenum">
              <a:rPr lang="en-GB" smtClean="0"/>
              <a:t>‹#›</a:t>
            </a:fld>
            <a:endParaRPr lang="en-GB"/>
          </a:p>
        </p:txBody>
      </p:sp>
    </p:spTree>
    <p:extLst>
      <p:ext uri="{BB962C8B-B14F-4D97-AF65-F5344CB8AC3E}">
        <p14:creationId xmlns:p14="http://schemas.microsoft.com/office/powerpoint/2010/main" val="3878948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764499-6F31-4B17-B88C-0A33DFDCD717}" type="datetimeFigureOut">
              <a:rPr lang="en-GB" smtClean="0"/>
              <a:t>12/02/2020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E912FC-673E-44EB-8E63-0ACD16CD2E35}" type="slidenum">
              <a:rPr lang="en-GB" smtClean="0"/>
              <a:t>‹#›</a:t>
            </a:fld>
            <a:endParaRPr lang="en-GB"/>
          </a:p>
        </p:txBody>
      </p:sp>
    </p:spTree>
    <p:extLst>
      <p:ext uri="{BB962C8B-B14F-4D97-AF65-F5344CB8AC3E}">
        <p14:creationId xmlns:p14="http://schemas.microsoft.com/office/powerpoint/2010/main" val="1698901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764499-6F31-4B17-B88C-0A33DFDCD717}" type="datetimeFigureOut">
              <a:rPr lang="en-GB" smtClean="0"/>
              <a:t>12/02/2020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E912FC-673E-44EB-8E63-0ACD16CD2E35}" type="slidenum">
              <a:rPr lang="en-GB" smtClean="0"/>
              <a:t>‹#›</a:t>
            </a:fld>
            <a:endParaRPr lang="en-GB"/>
          </a:p>
        </p:txBody>
      </p:sp>
    </p:spTree>
    <p:extLst>
      <p:ext uri="{BB962C8B-B14F-4D97-AF65-F5344CB8AC3E}">
        <p14:creationId xmlns:p14="http://schemas.microsoft.com/office/powerpoint/2010/main" val="230789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764499-6F31-4B17-B88C-0A33DFDCD717}" type="datetimeFigureOut">
              <a:rPr lang="en-GB" smtClean="0"/>
              <a:t>12/02/2020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E912FC-673E-44EB-8E63-0ACD16CD2E35}" type="slidenum">
              <a:rPr lang="en-GB" smtClean="0"/>
              <a:t>‹#›</a:t>
            </a:fld>
            <a:endParaRPr lang="en-GB"/>
          </a:p>
        </p:txBody>
      </p:sp>
    </p:spTree>
    <p:extLst>
      <p:ext uri="{BB962C8B-B14F-4D97-AF65-F5344CB8AC3E}">
        <p14:creationId xmlns:p14="http://schemas.microsoft.com/office/powerpoint/2010/main" val="912142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764499-6F31-4B17-B88C-0A33DFDCD717}" type="datetimeFigureOut">
              <a:rPr lang="en-GB" smtClean="0"/>
              <a:t>12/02/2020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E912FC-673E-44EB-8E63-0ACD16CD2E35}" type="slidenum">
              <a:rPr lang="en-GB" smtClean="0"/>
              <a:t>‹#›</a:t>
            </a:fld>
            <a:endParaRPr lang="en-GB"/>
          </a:p>
        </p:txBody>
      </p:sp>
    </p:spTree>
    <p:extLst>
      <p:ext uri="{BB962C8B-B14F-4D97-AF65-F5344CB8AC3E}">
        <p14:creationId xmlns:p14="http://schemas.microsoft.com/office/powerpoint/2010/main" val="3980401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4764499-6F31-4B17-B88C-0A33DFDCD717}" type="datetimeFigureOut">
              <a:rPr lang="en-GB" smtClean="0"/>
              <a:t>12/02/2020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E912FC-673E-44EB-8E63-0ACD16CD2E35}" type="slidenum">
              <a:rPr lang="en-GB" smtClean="0"/>
              <a:t>‹#›</a:t>
            </a:fld>
            <a:endParaRPr lang="en-GB"/>
          </a:p>
        </p:txBody>
      </p:sp>
    </p:spTree>
    <p:extLst>
      <p:ext uri="{BB962C8B-B14F-4D97-AF65-F5344CB8AC3E}">
        <p14:creationId xmlns:p14="http://schemas.microsoft.com/office/powerpoint/2010/main" val="3823410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4764499-6F31-4B17-B88C-0A33DFDCD717}" type="datetimeFigureOut">
              <a:rPr lang="en-GB" smtClean="0"/>
              <a:t>12/02/2020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E912FC-673E-44EB-8E63-0ACD16CD2E35}" type="slidenum">
              <a:rPr lang="en-GB" smtClean="0"/>
              <a:t>‹#›</a:t>
            </a:fld>
            <a:endParaRPr lang="en-GB"/>
          </a:p>
        </p:txBody>
      </p:sp>
    </p:spTree>
    <p:extLst>
      <p:ext uri="{BB962C8B-B14F-4D97-AF65-F5344CB8AC3E}">
        <p14:creationId xmlns:p14="http://schemas.microsoft.com/office/powerpoint/2010/main" val="252903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4764499-6F31-4B17-B88C-0A33DFDCD717}" type="datetimeFigureOut">
              <a:rPr lang="en-GB" smtClean="0"/>
              <a:t>12/02/2020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E912FC-673E-44EB-8E63-0ACD16CD2E35}" type="slidenum">
              <a:rPr lang="en-GB" smtClean="0"/>
              <a:t>‹#›</a:t>
            </a:fld>
            <a:endParaRPr lang="en-GB"/>
          </a:p>
        </p:txBody>
      </p:sp>
    </p:spTree>
    <p:extLst>
      <p:ext uri="{BB962C8B-B14F-4D97-AF65-F5344CB8AC3E}">
        <p14:creationId xmlns:p14="http://schemas.microsoft.com/office/powerpoint/2010/main" val="395732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764499-6F31-4B17-B88C-0A33DFDCD717}" type="datetimeFigureOut">
              <a:rPr lang="en-GB" smtClean="0"/>
              <a:t>12/02/2020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E912FC-673E-44EB-8E63-0ACD16CD2E35}" type="slidenum">
              <a:rPr lang="en-GB" smtClean="0"/>
              <a:t>‹#›</a:t>
            </a:fld>
            <a:endParaRPr lang="en-GB"/>
          </a:p>
        </p:txBody>
      </p:sp>
    </p:spTree>
    <p:extLst>
      <p:ext uri="{BB962C8B-B14F-4D97-AF65-F5344CB8AC3E}">
        <p14:creationId xmlns:p14="http://schemas.microsoft.com/office/powerpoint/2010/main" val="716586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764499-6F31-4B17-B88C-0A33DFDCD717}" type="datetimeFigureOut">
              <a:rPr lang="en-GB" smtClean="0"/>
              <a:t>12/02/2020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E912FC-673E-44EB-8E63-0ACD16CD2E35}" type="slidenum">
              <a:rPr lang="en-GB" smtClean="0"/>
              <a:t>‹#›</a:t>
            </a:fld>
            <a:endParaRPr lang="en-GB"/>
          </a:p>
        </p:txBody>
      </p:sp>
    </p:spTree>
    <p:extLst>
      <p:ext uri="{BB962C8B-B14F-4D97-AF65-F5344CB8AC3E}">
        <p14:creationId xmlns:p14="http://schemas.microsoft.com/office/powerpoint/2010/main" val="200147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764499-6F31-4B17-B88C-0A33DFDCD717}" type="datetimeFigureOut">
              <a:rPr lang="en-GB" smtClean="0"/>
              <a:t>12/02/2020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E912FC-673E-44EB-8E63-0ACD16CD2E35}" type="slidenum">
              <a:rPr lang="en-GB" smtClean="0"/>
              <a:t>‹#›</a:t>
            </a:fld>
            <a:endParaRPr lang="en-GB"/>
          </a:p>
        </p:txBody>
      </p:sp>
    </p:spTree>
    <p:extLst>
      <p:ext uri="{BB962C8B-B14F-4D97-AF65-F5344CB8AC3E}">
        <p14:creationId xmlns:p14="http://schemas.microsoft.com/office/powerpoint/2010/main" val="3885288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64499-6F31-4B17-B88C-0A33DFDCD717}" type="datetimeFigureOut">
              <a:rPr lang="en-GB" smtClean="0"/>
              <a:t>12/02/2020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912FC-673E-44EB-8E63-0ACD16CD2E35}" type="slidenum">
              <a:rPr lang="en-GB" smtClean="0"/>
              <a:t>‹#›</a:t>
            </a:fld>
            <a:endParaRPr lang="en-GB"/>
          </a:p>
        </p:txBody>
      </p:sp>
    </p:spTree>
    <p:extLst>
      <p:ext uri="{BB962C8B-B14F-4D97-AF65-F5344CB8AC3E}">
        <p14:creationId xmlns:p14="http://schemas.microsoft.com/office/powerpoint/2010/main" val="3879125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latin typeface="Arial" panose="020B0604020202020204" pitchFamily="34" charset="0"/>
                <a:cs typeface="Arial" panose="020B0604020202020204" pitchFamily="34" charset="0"/>
              </a:rPr>
              <a:t>Crieff High School</a:t>
            </a:r>
          </a:p>
        </p:txBody>
      </p:sp>
      <p:sp>
        <p:nvSpPr>
          <p:cNvPr id="5" name="Content Placeholder 4"/>
          <p:cNvSpPr>
            <a:spLocks noGrp="1"/>
          </p:cNvSpPr>
          <p:nvPr>
            <p:ph sz="half" idx="1"/>
          </p:nvPr>
        </p:nvSpPr>
        <p:spPr>
          <a:xfrm>
            <a:off x="457200" y="1600200"/>
            <a:ext cx="8003232" cy="4525963"/>
          </a:xfrm>
        </p:spPr>
        <p:txBody>
          <a:bodyPr/>
          <a:lstStyle/>
          <a:p>
            <a:pPr marL="0" indent="0" algn="ctr">
              <a:buNone/>
            </a:pPr>
            <a:r>
              <a:rPr lang="en-GB" dirty="0">
                <a:latin typeface="Arial" panose="020B0604020202020204" pitchFamily="34" charset="0"/>
                <a:cs typeface="Arial" panose="020B0604020202020204" pitchFamily="34" charset="0"/>
              </a:rPr>
              <a:t>Making Choices in the Senior Phase</a:t>
            </a:r>
          </a:p>
          <a:p>
            <a:pPr marL="0" indent="0" algn="ctr">
              <a:buNone/>
            </a:pPr>
            <a:r>
              <a:rPr lang="en-GB" dirty="0">
                <a:latin typeface="Arial" panose="020B0604020202020204" pitchFamily="34" charset="0"/>
                <a:cs typeface="Arial" panose="020B0604020202020204" pitchFamily="34" charset="0"/>
              </a:rPr>
              <a:t> </a:t>
            </a:r>
            <a:r>
              <a:rPr lang="en-GB">
                <a:latin typeface="Arial" panose="020B0604020202020204" pitchFamily="34" charset="0"/>
                <a:cs typeface="Arial" panose="020B0604020202020204" pitchFamily="34" charset="0"/>
              </a:rPr>
              <a:t>Session 2020/21</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3275856" y="3140968"/>
            <a:ext cx="2539916" cy="3254216"/>
          </a:xfrm>
        </p:spPr>
      </p:pic>
    </p:spTree>
    <p:extLst>
      <p:ext uri="{BB962C8B-B14F-4D97-AF65-F5344CB8AC3E}">
        <p14:creationId xmlns:p14="http://schemas.microsoft.com/office/powerpoint/2010/main" val="3775897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The Option Choice Form</a:t>
            </a:r>
          </a:p>
        </p:txBody>
      </p:sp>
      <p:sp>
        <p:nvSpPr>
          <p:cNvPr id="5" name="Content Placeholder 4"/>
          <p:cNvSpPr>
            <a:spLocks noGrp="1"/>
          </p:cNvSpPr>
          <p:nvPr>
            <p:ph idx="1"/>
          </p:nvPr>
        </p:nvSpPr>
        <p:spPr/>
        <p:txBody>
          <a:bodyPr/>
          <a:lstStyle/>
          <a:p>
            <a:r>
              <a:rPr lang="en-GB" dirty="0">
                <a:latin typeface="Arial" panose="020B0604020202020204" pitchFamily="34" charset="0"/>
                <a:cs typeface="Arial" panose="020B0604020202020204" pitchFamily="34" charset="0"/>
              </a:rPr>
              <a:t>The Option Choice Form is set up to maximise the number of pupils who can make their first choices as indicated by the mock course choice and previous subjects studied</a:t>
            </a:r>
          </a:p>
        </p:txBody>
      </p:sp>
      <p:sp>
        <p:nvSpPr>
          <p:cNvPr id="4" name="TextBox 3"/>
          <p:cNvSpPr txBox="1"/>
          <p:nvPr/>
        </p:nvSpPr>
        <p:spPr>
          <a:xfrm>
            <a:off x="6467966" y="6346238"/>
            <a:ext cx="2039982"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Crieff High School</a:t>
            </a:r>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4448" y="6331770"/>
            <a:ext cx="337214" cy="432048"/>
          </a:xfrm>
          <a:prstGeom prst="rect">
            <a:avLst/>
          </a:prstGeom>
        </p:spPr>
      </p:pic>
    </p:spTree>
    <p:extLst>
      <p:ext uri="{BB962C8B-B14F-4D97-AF65-F5344CB8AC3E}">
        <p14:creationId xmlns:p14="http://schemas.microsoft.com/office/powerpoint/2010/main" val="934844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latin typeface="Arial" panose="020B0604020202020204" pitchFamily="34" charset="0"/>
                <a:cs typeface="Arial" panose="020B0604020202020204" pitchFamily="34" charset="0"/>
              </a:rPr>
              <a:t>An important point</a:t>
            </a:r>
          </a:p>
        </p:txBody>
      </p:sp>
      <p:sp>
        <p:nvSpPr>
          <p:cNvPr id="6" name="Content Placeholder 5"/>
          <p:cNvSpPr>
            <a:spLocks noGrp="1"/>
          </p:cNvSpPr>
          <p:nvPr>
            <p:ph idx="1"/>
          </p:nvPr>
        </p:nvSpPr>
        <p:spPr/>
        <p:txBody>
          <a:bodyPr>
            <a:normAutofit/>
          </a:bodyPr>
          <a:lstStyle/>
          <a:p>
            <a:pPr marL="0" indent="0">
              <a:buNone/>
            </a:pPr>
            <a:r>
              <a:rPr lang="en-GB" dirty="0">
                <a:latin typeface="Arial" panose="020B0604020202020204" pitchFamily="34" charset="0"/>
                <a:cs typeface="Arial" panose="020B0604020202020204" pitchFamily="34" charset="0"/>
              </a:rPr>
              <a:t>The availability of any subject in a given column will depend on an adequate number of pupils enrolling for the course and staff availability. No guarantee can be given that every class offered will run. Non-viable classes will be indicated to pupils as soon as possible after the first stage of the course choice process is complete. This will allow an alternative choice to be made.</a:t>
            </a:r>
          </a:p>
          <a:p>
            <a:endParaRPr lang="en-GB" dirty="0">
              <a:latin typeface="Arial" panose="020B0604020202020204" pitchFamily="34" charset="0"/>
              <a:cs typeface="Arial" panose="020B0604020202020204" pitchFamily="34" charset="0"/>
            </a:endParaRPr>
          </a:p>
        </p:txBody>
      </p:sp>
      <p:sp>
        <p:nvSpPr>
          <p:cNvPr id="4" name="TextBox 3"/>
          <p:cNvSpPr txBox="1"/>
          <p:nvPr/>
        </p:nvSpPr>
        <p:spPr>
          <a:xfrm>
            <a:off x="6467966" y="6346238"/>
            <a:ext cx="2039982"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Crieff High School</a:t>
            </a:r>
          </a:p>
        </p:txBody>
      </p:sp>
      <p:pic>
        <p:nvPicPr>
          <p:cNvPr id="7"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4448" y="6331770"/>
            <a:ext cx="337214" cy="432048"/>
          </a:xfrm>
          <a:prstGeom prst="rect">
            <a:avLst/>
          </a:prstGeom>
        </p:spPr>
      </p:pic>
    </p:spTree>
    <p:extLst>
      <p:ext uri="{BB962C8B-B14F-4D97-AF65-F5344CB8AC3E}">
        <p14:creationId xmlns:p14="http://schemas.microsoft.com/office/powerpoint/2010/main" val="215116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Deadline for return of all forms</a:t>
            </a:r>
          </a:p>
        </p:txBody>
      </p:sp>
      <p:sp>
        <p:nvSpPr>
          <p:cNvPr id="5" name="Content Placeholder 4"/>
          <p:cNvSpPr>
            <a:spLocks noGrp="1"/>
          </p:cNvSpPr>
          <p:nvPr>
            <p:ph idx="1"/>
          </p:nvPr>
        </p:nvSpPr>
        <p:spPr>
          <a:xfrm>
            <a:off x="457200" y="2420888"/>
            <a:ext cx="8229600" cy="1800200"/>
          </a:xfrm>
          <a:solidFill>
            <a:srgbClr val="0070C0"/>
          </a:solidFill>
        </p:spPr>
        <p:txBody>
          <a:bodyPr anchor="ctr">
            <a:normAutofit/>
          </a:bodyPr>
          <a:lstStyle/>
          <a:p>
            <a:pPr marL="0" indent="0" algn="ctr">
              <a:buNone/>
            </a:pPr>
            <a:r>
              <a:rPr lang="en-GB" sz="4000" b="1" dirty="0">
                <a:solidFill>
                  <a:schemeClr val="bg1"/>
                </a:solidFill>
                <a:latin typeface="Arial" panose="020B0604020202020204" pitchFamily="34" charset="0"/>
                <a:cs typeface="Arial" panose="020B0604020202020204" pitchFamily="34" charset="0"/>
              </a:rPr>
              <a:t>28</a:t>
            </a:r>
            <a:r>
              <a:rPr lang="en-GB" sz="4000" b="1" baseline="30000" dirty="0">
                <a:solidFill>
                  <a:schemeClr val="bg1"/>
                </a:solidFill>
                <a:latin typeface="Arial" panose="020B0604020202020204" pitchFamily="34" charset="0"/>
                <a:cs typeface="Arial" panose="020B0604020202020204" pitchFamily="34" charset="0"/>
              </a:rPr>
              <a:t>th</a:t>
            </a:r>
            <a:r>
              <a:rPr lang="en-GB" sz="4000" b="1" dirty="0">
                <a:solidFill>
                  <a:schemeClr val="bg1"/>
                </a:solidFill>
                <a:latin typeface="Arial" panose="020B0604020202020204" pitchFamily="34" charset="0"/>
                <a:cs typeface="Arial" panose="020B0604020202020204" pitchFamily="34" charset="0"/>
              </a:rPr>
              <a:t> February 2020</a:t>
            </a:r>
          </a:p>
        </p:txBody>
      </p:sp>
      <p:sp>
        <p:nvSpPr>
          <p:cNvPr id="4" name="TextBox 3"/>
          <p:cNvSpPr txBox="1"/>
          <p:nvPr/>
        </p:nvSpPr>
        <p:spPr>
          <a:xfrm>
            <a:off x="6467966" y="6346238"/>
            <a:ext cx="2039982"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Crieff High School</a:t>
            </a:r>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4448" y="6331770"/>
            <a:ext cx="337214" cy="432048"/>
          </a:xfrm>
          <a:prstGeom prst="rect">
            <a:avLst/>
          </a:prstGeom>
        </p:spPr>
      </p:pic>
    </p:spTree>
    <p:extLst>
      <p:ext uri="{BB962C8B-B14F-4D97-AF65-F5344CB8AC3E}">
        <p14:creationId xmlns:p14="http://schemas.microsoft.com/office/powerpoint/2010/main" val="645942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latin typeface="Arial" panose="020B0604020202020204" pitchFamily="34" charset="0"/>
                <a:cs typeface="Arial" panose="020B0604020202020204" pitchFamily="34" charset="0"/>
              </a:rPr>
              <a:t>The Options</a:t>
            </a:r>
          </a:p>
        </p:txBody>
      </p:sp>
      <p:sp>
        <p:nvSpPr>
          <p:cNvPr id="6" name="Content Placeholder 5"/>
          <p:cNvSpPr>
            <a:spLocks noGrp="1"/>
          </p:cNvSpPr>
          <p:nvPr>
            <p:ph idx="1"/>
          </p:nvPr>
        </p:nvSpPr>
        <p:spPr/>
        <p:txBody>
          <a:bodyPr/>
          <a:lstStyle/>
          <a:p>
            <a:r>
              <a:rPr lang="en-GB" dirty="0">
                <a:latin typeface="Arial" panose="020B0604020202020204" pitchFamily="34" charset="0"/>
                <a:cs typeface="Arial" panose="020B0604020202020204" pitchFamily="34" charset="0"/>
              </a:rPr>
              <a:t>Pupils will study a range of SQA Courses available at a variety of levels</a:t>
            </a:r>
          </a:p>
          <a:p>
            <a:r>
              <a:rPr lang="en-GB" dirty="0">
                <a:latin typeface="Arial" panose="020B0604020202020204" pitchFamily="34" charset="0"/>
                <a:cs typeface="Arial" panose="020B0604020202020204" pitchFamily="34" charset="0"/>
              </a:rPr>
              <a:t>National Qualifications</a:t>
            </a:r>
          </a:p>
          <a:p>
            <a:r>
              <a:rPr lang="en-GB" dirty="0">
                <a:latin typeface="Arial" panose="020B0604020202020204" pitchFamily="34" charset="0"/>
                <a:cs typeface="Arial" panose="020B0604020202020204" pitchFamily="34" charset="0"/>
              </a:rPr>
              <a:t>Skills for Work courses </a:t>
            </a:r>
          </a:p>
          <a:p>
            <a:r>
              <a:rPr lang="en-GB" dirty="0">
                <a:latin typeface="Arial" panose="020B0604020202020204" pitchFamily="34" charset="0"/>
                <a:cs typeface="Arial" panose="020B0604020202020204" pitchFamily="34" charset="0"/>
              </a:rPr>
              <a:t>National Progression Awards</a:t>
            </a:r>
          </a:p>
          <a:p>
            <a:r>
              <a:rPr lang="en-GB" dirty="0">
                <a:latin typeface="Arial" panose="020B0604020202020204" pitchFamily="34" charset="0"/>
                <a:cs typeface="Arial" panose="020B0604020202020204" pitchFamily="34" charset="0"/>
              </a:rPr>
              <a:t>Higher</a:t>
            </a:r>
          </a:p>
          <a:p>
            <a:r>
              <a:rPr lang="en-GB" dirty="0">
                <a:latin typeface="Arial" panose="020B0604020202020204" pitchFamily="34" charset="0"/>
                <a:cs typeface="Arial" panose="020B0604020202020204" pitchFamily="34" charset="0"/>
              </a:rPr>
              <a:t>Advanced Highers</a:t>
            </a:r>
          </a:p>
        </p:txBody>
      </p:sp>
      <p:sp>
        <p:nvSpPr>
          <p:cNvPr id="2" name="TextBox 1"/>
          <p:cNvSpPr txBox="1"/>
          <p:nvPr/>
        </p:nvSpPr>
        <p:spPr>
          <a:xfrm>
            <a:off x="6467966" y="6346238"/>
            <a:ext cx="2039982"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Crieff High School</a:t>
            </a:r>
          </a:p>
        </p:txBody>
      </p:sp>
      <p:pic>
        <p:nvPicPr>
          <p:cNvPr id="7"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4448" y="6331770"/>
            <a:ext cx="337214" cy="432048"/>
          </a:xfrm>
          <a:prstGeom prst="rect">
            <a:avLst/>
          </a:prstGeom>
        </p:spPr>
      </p:pic>
    </p:spTree>
    <p:extLst>
      <p:ext uri="{BB962C8B-B14F-4D97-AF65-F5344CB8AC3E}">
        <p14:creationId xmlns:p14="http://schemas.microsoft.com/office/powerpoint/2010/main" val="2436029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latin typeface="Arial" panose="020B0604020202020204" pitchFamily="34" charset="0"/>
                <a:cs typeface="Arial" panose="020B0604020202020204" pitchFamily="34" charset="0"/>
              </a:rPr>
              <a:t>How do I choose my subjects?</a:t>
            </a:r>
          </a:p>
        </p:txBody>
      </p:sp>
      <p:sp>
        <p:nvSpPr>
          <p:cNvPr id="5" name="Content Placeholder 4"/>
          <p:cNvSpPr>
            <a:spLocks noGrp="1"/>
          </p:cNvSpPr>
          <p:nvPr>
            <p:ph sz="half" idx="1"/>
          </p:nvPr>
        </p:nvSpPr>
        <p:spPr/>
        <p:txBody>
          <a:bodyPr/>
          <a:lstStyle/>
          <a:p>
            <a:r>
              <a:rPr lang="en-GB" dirty="0">
                <a:latin typeface="Arial" panose="020B0604020202020204" pitchFamily="34" charset="0"/>
                <a:cs typeface="Arial" panose="020B0604020202020204" pitchFamily="34" charset="0"/>
              </a:rPr>
              <a:t>What are my strengths?</a:t>
            </a:r>
          </a:p>
          <a:p>
            <a:r>
              <a:rPr lang="en-GB" dirty="0">
                <a:latin typeface="Arial" panose="020B0604020202020204" pitchFamily="34" charset="0"/>
                <a:cs typeface="Arial" panose="020B0604020202020204" pitchFamily="34" charset="0"/>
              </a:rPr>
              <a:t>What are my interests?</a:t>
            </a:r>
          </a:p>
          <a:p>
            <a:r>
              <a:rPr lang="en-GB" dirty="0">
                <a:latin typeface="Arial" panose="020B0604020202020204" pitchFamily="34" charset="0"/>
                <a:cs typeface="Arial" panose="020B0604020202020204" pitchFamily="34" charset="0"/>
              </a:rPr>
              <a:t>What do I want to do when I leave school?</a:t>
            </a:r>
          </a:p>
          <a:p>
            <a:r>
              <a:rPr lang="en-GB" dirty="0">
                <a:latin typeface="Arial" panose="020B0604020202020204" pitchFamily="34" charset="0"/>
                <a:cs typeface="Arial" panose="020B0604020202020204" pitchFamily="34" charset="0"/>
              </a:rPr>
              <a:t>What will I need for this?</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6" name="TextBox 5"/>
          <p:cNvSpPr txBox="1"/>
          <p:nvPr/>
        </p:nvSpPr>
        <p:spPr>
          <a:xfrm>
            <a:off x="6467966" y="6346238"/>
            <a:ext cx="2039982"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Crieff High School</a:t>
            </a:r>
          </a:p>
        </p:txBody>
      </p:sp>
      <p:pic>
        <p:nvPicPr>
          <p:cNvPr id="7"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4448" y="6331770"/>
            <a:ext cx="337214" cy="432048"/>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4767" y="1844824"/>
            <a:ext cx="4417079" cy="3312809"/>
          </a:xfrm>
          <a:prstGeom prst="rect">
            <a:avLst/>
          </a:prstGeom>
          <a:ln>
            <a:noFill/>
          </a:ln>
          <a:effectLst>
            <a:softEdge rad="112500"/>
          </a:effectLst>
        </p:spPr>
      </p:pic>
    </p:spTree>
    <p:extLst>
      <p:ext uri="{BB962C8B-B14F-4D97-AF65-F5344CB8AC3E}">
        <p14:creationId xmlns:p14="http://schemas.microsoft.com/office/powerpoint/2010/main" val="283787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latin typeface="Arial" panose="020B0604020202020204" pitchFamily="34" charset="0"/>
                <a:cs typeface="Arial" panose="020B0604020202020204" pitchFamily="34" charset="0"/>
              </a:rPr>
              <a:t>Parents and Carers should ask…</a:t>
            </a:r>
          </a:p>
        </p:txBody>
      </p:sp>
      <p:sp>
        <p:nvSpPr>
          <p:cNvPr id="6" name="Content Placeholder 5"/>
          <p:cNvSpPr>
            <a:spLocks noGrp="1"/>
          </p:cNvSpPr>
          <p:nvPr>
            <p:ph idx="1"/>
          </p:nvPr>
        </p:nvSpPr>
        <p:spPr/>
        <p:txBody>
          <a:bodyPr/>
          <a:lstStyle/>
          <a:p>
            <a:r>
              <a:rPr lang="en-GB" dirty="0">
                <a:latin typeface="Arial" panose="020B0604020202020204" pitchFamily="34" charset="0"/>
                <a:cs typeface="Arial" panose="020B0604020202020204" pitchFamily="34" charset="0"/>
              </a:rPr>
              <a:t>Are your aspirations ambitious but realistic?</a:t>
            </a:r>
          </a:p>
          <a:p>
            <a:r>
              <a:rPr lang="en-GB" dirty="0">
                <a:latin typeface="Arial" panose="020B0604020202020204" pitchFamily="34" charset="0"/>
                <a:cs typeface="Arial" panose="020B0604020202020204" pitchFamily="34" charset="0"/>
              </a:rPr>
              <a:t>Are you committed to the work ahead?</a:t>
            </a:r>
          </a:p>
          <a:p>
            <a:r>
              <a:rPr lang="en-GB" dirty="0">
                <a:latin typeface="Arial" panose="020B0604020202020204" pitchFamily="34" charset="0"/>
                <a:cs typeface="Arial" panose="020B0604020202020204" pitchFamily="34" charset="0"/>
              </a:rPr>
              <a:t>Are you sure that you “need” a certain subject for </a:t>
            </a:r>
            <a:r>
              <a:rPr lang="en-GB">
                <a:latin typeface="Arial" panose="020B0604020202020204" pitchFamily="34" charset="0"/>
                <a:cs typeface="Arial" panose="020B0604020202020204" pitchFamily="34" charset="0"/>
              </a:rPr>
              <a:t>your future?</a:t>
            </a:r>
          </a:p>
        </p:txBody>
      </p:sp>
      <p:sp>
        <p:nvSpPr>
          <p:cNvPr id="4" name="TextBox 3"/>
          <p:cNvSpPr txBox="1"/>
          <p:nvPr/>
        </p:nvSpPr>
        <p:spPr>
          <a:xfrm>
            <a:off x="6467966" y="6346238"/>
            <a:ext cx="2039982"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Crieff High School</a:t>
            </a:r>
          </a:p>
        </p:txBody>
      </p:sp>
      <p:pic>
        <p:nvPicPr>
          <p:cNvPr id="7"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4448" y="6331770"/>
            <a:ext cx="337214" cy="432048"/>
          </a:xfrm>
          <a:prstGeom prst="rect">
            <a:avLst/>
          </a:prstGeom>
        </p:spPr>
      </p:pic>
    </p:spTree>
    <p:extLst>
      <p:ext uri="{BB962C8B-B14F-4D97-AF65-F5344CB8AC3E}">
        <p14:creationId xmlns:p14="http://schemas.microsoft.com/office/powerpoint/2010/main" val="3433946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Course Choice Process</a:t>
            </a:r>
          </a:p>
        </p:txBody>
      </p:sp>
      <p:sp>
        <p:nvSpPr>
          <p:cNvPr id="3" name="Content Placeholder 2"/>
          <p:cNvSpPr>
            <a:spLocks noGrp="1"/>
          </p:cNvSpPr>
          <p:nvPr>
            <p:ph sz="half" idx="1"/>
          </p:nvPr>
        </p:nvSpPr>
        <p:spPr/>
        <p:txBody>
          <a:bodyPr/>
          <a:lstStyle/>
          <a:p>
            <a:r>
              <a:rPr lang="en-GB" dirty="0">
                <a:latin typeface="Arial" panose="020B0604020202020204" pitchFamily="34" charset="0"/>
                <a:cs typeface="Arial" panose="020B0604020202020204" pitchFamily="34" charset="0"/>
              </a:rPr>
              <a:t>Mock Course Choice</a:t>
            </a:r>
          </a:p>
          <a:p>
            <a:r>
              <a:rPr lang="en-GB" dirty="0">
                <a:latin typeface="Arial" panose="020B0604020202020204" pitchFamily="34" charset="0"/>
                <a:cs typeface="Arial" panose="020B0604020202020204" pitchFamily="34" charset="0"/>
              </a:rPr>
              <a:t>SDS Input</a:t>
            </a:r>
          </a:p>
          <a:p>
            <a:r>
              <a:rPr lang="en-GB" dirty="0">
                <a:latin typeface="Arial" panose="020B0604020202020204" pitchFamily="34" charset="0"/>
                <a:cs typeface="Arial" panose="020B0604020202020204" pitchFamily="34" charset="0"/>
              </a:rPr>
              <a:t>Publication of booklet and form</a:t>
            </a:r>
          </a:p>
          <a:p>
            <a:r>
              <a:rPr lang="en-GB" dirty="0">
                <a:latin typeface="Arial" panose="020B0604020202020204" pitchFamily="34" charset="0"/>
                <a:cs typeface="Arial" panose="020B0604020202020204" pitchFamily="34" charset="0"/>
              </a:rPr>
              <a:t>Guidance Interview</a:t>
            </a:r>
          </a:p>
          <a:p>
            <a:r>
              <a:rPr lang="en-GB" dirty="0">
                <a:latin typeface="Arial" panose="020B0604020202020204" pitchFamily="34" charset="0"/>
                <a:cs typeface="Arial" panose="020B0604020202020204" pitchFamily="34" charset="0"/>
              </a:rPr>
              <a:t>Careers’ Fayre</a:t>
            </a:r>
          </a:p>
          <a:p>
            <a:r>
              <a:rPr lang="en-GB" dirty="0">
                <a:latin typeface="Arial" panose="020B0604020202020204" pitchFamily="34" charset="0"/>
                <a:cs typeface="Arial" panose="020B0604020202020204" pitchFamily="34" charset="0"/>
              </a:rPr>
              <a:t>Help/Information</a:t>
            </a:r>
          </a:p>
          <a:p>
            <a:r>
              <a:rPr lang="en-GB" dirty="0">
                <a:latin typeface="Arial" panose="020B0604020202020204" pitchFamily="34" charset="0"/>
                <a:cs typeface="Arial" panose="020B0604020202020204" pitchFamily="34" charset="0"/>
              </a:rPr>
              <a:t>Meet the deadline</a:t>
            </a:r>
          </a:p>
        </p:txBody>
      </p:sp>
      <p:sp>
        <p:nvSpPr>
          <p:cNvPr id="6" name="TextBox 5"/>
          <p:cNvSpPr txBox="1"/>
          <p:nvPr/>
        </p:nvSpPr>
        <p:spPr>
          <a:xfrm>
            <a:off x="6467966" y="6346238"/>
            <a:ext cx="2039982"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Crieff High School</a:t>
            </a:r>
          </a:p>
        </p:txBody>
      </p:sp>
      <p:pic>
        <p:nvPicPr>
          <p:cNvPr id="7"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4448" y="6331770"/>
            <a:ext cx="337214" cy="432048"/>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1700808"/>
            <a:ext cx="3219822" cy="4293096"/>
          </a:xfrm>
          <a:prstGeom prst="rect">
            <a:avLst/>
          </a:prstGeom>
          <a:ln>
            <a:noFill/>
          </a:ln>
          <a:effectLst>
            <a:softEdge rad="112500"/>
          </a:effectLst>
        </p:spPr>
      </p:pic>
    </p:spTree>
    <p:extLst>
      <p:ext uri="{BB962C8B-B14F-4D97-AF65-F5344CB8AC3E}">
        <p14:creationId xmlns:p14="http://schemas.microsoft.com/office/powerpoint/2010/main" val="3059833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577DE7C3-EE45-459D-84AD-E2ABFC861963}"/>
              </a:ext>
            </a:extLst>
          </p:cNvPr>
          <p:cNvGraphicFramePr>
            <a:graphicFrameLocks noGrp="1"/>
          </p:cNvGraphicFramePr>
          <p:nvPr>
            <p:extLst>
              <p:ext uri="{D42A27DB-BD31-4B8C-83A1-F6EECF244321}">
                <p14:modId xmlns:p14="http://schemas.microsoft.com/office/powerpoint/2010/main" val="2407174704"/>
              </p:ext>
            </p:extLst>
          </p:nvPr>
        </p:nvGraphicFramePr>
        <p:xfrm>
          <a:off x="2033468" y="1501007"/>
          <a:ext cx="6570980" cy="1409627"/>
        </p:xfrm>
        <a:graphic>
          <a:graphicData uri="http://schemas.openxmlformats.org/drawingml/2006/table">
            <a:tbl>
              <a:tblPr firstRow="1" firstCol="1" bandRow="1"/>
              <a:tblGrid>
                <a:gridCol w="2250440">
                  <a:extLst>
                    <a:ext uri="{9D8B030D-6E8A-4147-A177-3AD203B41FA5}">
                      <a16:colId xmlns:a16="http://schemas.microsoft.com/office/drawing/2014/main" val="20000"/>
                    </a:ext>
                  </a:extLst>
                </a:gridCol>
                <a:gridCol w="225044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792089">
                <a:tc gridSpan="3">
                  <a:txBody>
                    <a:bodyPr/>
                    <a:lstStyle/>
                    <a:p>
                      <a:pPr algn="ctr">
                        <a:lnSpc>
                          <a:spcPct val="115000"/>
                        </a:lnSpc>
                        <a:spcAft>
                          <a:spcPts val="0"/>
                        </a:spcAft>
                      </a:pPr>
                      <a:r>
                        <a:rPr lang="en-GB" sz="1300" b="1" dirty="0">
                          <a:effectLst/>
                          <a:latin typeface="Calibri"/>
                          <a:ea typeface="Calibri"/>
                          <a:cs typeface="Arial"/>
                        </a:rPr>
                        <a:t>       </a:t>
                      </a:r>
                    </a:p>
                    <a:p>
                      <a:pPr algn="ctr">
                        <a:lnSpc>
                          <a:spcPct val="115000"/>
                        </a:lnSpc>
                        <a:spcAft>
                          <a:spcPts val="0"/>
                        </a:spcAft>
                      </a:pPr>
                      <a:r>
                        <a:rPr lang="en-GB" sz="1300" dirty="0">
                          <a:effectLst/>
                          <a:latin typeface="Calibri"/>
                          <a:ea typeface="Calibri"/>
                          <a:cs typeface="Arial"/>
                        </a:rPr>
                        <a:t>For S4, S3 pupils currently choose 6 subjects from their 9 S3 subjects.</a:t>
                      </a:r>
                      <a:endParaRPr lang="en-GB" sz="1100" dirty="0">
                        <a:effectLst/>
                        <a:latin typeface="Calibri"/>
                        <a:ea typeface="Calibri"/>
                        <a:cs typeface="Times New Roman"/>
                      </a:endParaRPr>
                    </a:p>
                    <a:p>
                      <a:pPr algn="ctr">
                        <a:lnSpc>
                          <a:spcPct val="115000"/>
                        </a:lnSpc>
                        <a:spcAft>
                          <a:spcPts val="0"/>
                        </a:spcAft>
                      </a:pPr>
                      <a:r>
                        <a:rPr lang="en-GB" sz="1300" dirty="0">
                          <a:effectLst/>
                          <a:latin typeface="Calibri"/>
                          <a:ea typeface="Calibri"/>
                          <a:cs typeface="Arial"/>
                        </a:rPr>
                        <a:t>Would choosing 7 subjects instead of 6 better support your progression from S3 </a:t>
                      </a:r>
                      <a:r>
                        <a:rPr lang="en-GB" sz="1300" dirty="0">
                          <a:effectLst/>
                          <a:latin typeface="Calibri"/>
                          <a:ea typeface="Calibri"/>
                          <a:cs typeface="Arial"/>
                          <a:sym typeface="Wingdings"/>
                        </a:rPr>
                        <a:t></a:t>
                      </a:r>
                      <a:r>
                        <a:rPr lang="en-GB" sz="1300" dirty="0">
                          <a:effectLst/>
                          <a:latin typeface="Calibri"/>
                          <a:ea typeface="Calibri"/>
                          <a:cs typeface="Arial"/>
                        </a:rPr>
                        <a:t> S4/5/6? </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504056">
                <a:tc>
                  <a:txBody>
                    <a:bodyPr/>
                    <a:lstStyle/>
                    <a:p>
                      <a:pPr algn="ctr">
                        <a:lnSpc>
                          <a:spcPct val="115000"/>
                        </a:lnSpc>
                        <a:spcAft>
                          <a:spcPts val="0"/>
                        </a:spcAft>
                      </a:pPr>
                      <a:endParaRPr lang="en-GB" sz="1000" b="1" dirty="0">
                        <a:effectLst/>
                        <a:latin typeface="Calibri"/>
                        <a:ea typeface="Calibri"/>
                        <a:cs typeface="Arial"/>
                      </a:endParaRPr>
                    </a:p>
                    <a:p>
                      <a:pPr algn="ctr">
                        <a:lnSpc>
                          <a:spcPct val="115000"/>
                        </a:lnSpc>
                        <a:spcAft>
                          <a:spcPts val="0"/>
                        </a:spcAft>
                      </a:pPr>
                      <a:r>
                        <a:rPr lang="en-GB" sz="1300" b="1" dirty="0">
                          <a:effectLst/>
                          <a:latin typeface="Calibri"/>
                          <a:ea typeface="Calibri"/>
                          <a:cs typeface="Arial"/>
                        </a:rPr>
                        <a:t>Yes    136</a:t>
                      </a:r>
                      <a:endParaRPr lang="en-GB" sz="1100" dirty="0">
                        <a:effectLst/>
                        <a:latin typeface="Calibri"/>
                        <a:ea typeface="Calibri"/>
                        <a:cs typeface="Times New Roman"/>
                      </a:endParaRPr>
                    </a:p>
                    <a:p>
                      <a:pPr algn="ctr">
                        <a:lnSpc>
                          <a:spcPct val="115000"/>
                        </a:lnSpc>
                        <a:spcAft>
                          <a:spcPts val="0"/>
                        </a:spcAft>
                      </a:pPr>
                      <a:r>
                        <a:rPr lang="en-GB" sz="1300" b="1" dirty="0">
                          <a:effectLst/>
                          <a:latin typeface="Calibri"/>
                          <a:ea typeface="Calibri"/>
                          <a:cs typeface="Arial"/>
                        </a:rPr>
                        <a:t> </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endParaRPr lang="en-GB" sz="1000" b="1" dirty="0">
                        <a:effectLst/>
                        <a:latin typeface="Calibri"/>
                        <a:ea typeface="Calibri"/>
                        <a:cs typeface="Arial"/>
                      </a:endParaRPr>
                    </a:p>
                    <a:p>
                      <a:pPr algn="ctr">
                        <a:lnSpc>
                          <a:spcPct val="115000"/>
                        </a:lnSpc>
                        <a:spcAft>
                          <a:spcPts val="0"/>
                        </a:spcAft>
                      </a:pPr>
                      <a:r>
                        <a:rPr lang="en-GB" sz="1300" b="1" dirty="0">
                          <a:effectLst/>
                          <a:latin typeface="Calibri"/>
                          <a:ea typeface="Calibri"/>
                          <a:cs typeface="Arial"/>
                        </a:rPr>
                        <a:t>Unsure     41</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endParaRPr lang="en-GB" sz="1000" b="1" dirty="0">
                        <a:effectLst/>
                        <a:latin typeface="Calibri"/>
                        <a:ea typeface="Calibri"/>
                        <a:cs typeface="Arial"/>
                      </a:endParaRPr>
                    </a:p>
                    <a:p>
                      <a:pPr algn="ctr">
                        <a:lnSpc>
                          <a:spcPct val="115000"/>
                        </a:lnSpc>
                        <a:spcAft>
                          <a:spcPts val="0"/>
                        </a:spcAft>
                      </a:pPr>
                      <a:r>
                        <a:rPr lang="en-GB" sz="1300" b="1" dirty="0">
                          <a:effectLst/>
                          <a:latin typeface="Calibri"/>
                          <a:ea typeface="Calibri"/>
                          <a:cs typeface="Arial"/>
                        </a:rPr>
                        <a:t>No    30</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bl>
          </a:graphicData>
        </a:graphic>
      </p:graphicFrame>
      <p:sp>
        <p:nvSpPr>
          <p:cNvPr id="6" name="Rectangle 5">
            <a:extLst>
              <a:ext uri="{FF2B5EF4-FFF2-40B4-BE49-F238E27FC236}">
                <a16:creationId xmlns:a16="http://schemas.microsoft.com/office/drawing/2014/main" id="{D80B06F7-AE0E-4979-9B15-5B29B7EEC760}"/>
              </a:ext>
            </a:extLst>
          </p:cNvPr>
          <p:cNvSpPr/>
          <p:nvPr/>
        </p:nvSpPr>
        <p:spPr>
          <a:xfrm>
            <a:off x="389924" y="2453889"/>
            <a:ext cx="1674626" cy="307777"/>
          </a:xfrm>
          <a:prstGeom prst="rect">
            <a:avLst/>
          </a:prstGeom>
        </p:spPr>
        <p:txBody>
          <a:bodyPr wrap="none">
            <a:spAutoFit/>
          </a:bodyPr>
          <a:lstStyle/>
          <a:p>
            <a:r>
              <a:rPr lang="en-GB" sz="1400" dirty="0">
                <a:latin typeface="Calibri"/>
                <a:ea typeface="Calibri"/>
                <a:cs typeface="Arial"/>
              </a:rPr>
              <a:t>Current S2/S3 pupils</a:t>
            </a:r>
            <a:endParaRPr lang="en-GB" sz="1400" dirty="0"/>
          </a:p>
        </p:txBody>
      </p:sp>
      <p:sp>
        <p:nvSpPr>
          <p:cNvPr id="9" name="Title 1">
            <a:extLst>
              <a:ext uri="{FF2B5EF4-FFF2-40B4-BE49-F238E27FC236}">
                <a16:creationId xmlns:a16="http://schemas.microsoft.com/office/drawing/2014/main" id="{0DB2B20A-E967-48A5-A5CA-876B7BBEE0F3}"/>
              </a:ext>
            </a:extLst>
          </p:cNvPr>
          <p:cNvSpPr>
            <a:spLocks noGrp="1"/>
          </p:cNvSpPr>
          <p:nvPr>
            <p:ph type="title"/>
          </p:nvPr>
        </p:nvSpPr>
        <p:spPr>
          <a:xfrm>
            <a:off x="457200" y="274638"/>
            <a:ext cx="8229600" cy="1143000"/>
          </a:xfrm>
        </p:spPr>
        <p:txBody>
          <a:bodyPr/>
          <a:lstStyle/>
          <a:p>
            <a:r>
              <a:rPr lang="en-GB" dirty="0">
                <a:latin typeface="Arial" panose="020B0604020202020204" pitchFamily="34" charset="0"/>
                <a:cs typeface="Arial" panose="020B0604020202020204" pitchFamily="34" charset="0"/>
              </a:rPr>
              <a:t>Self evaluation</a:t>
            </a:r>
          </a:p>
        </p:txBody>
      </p:sp>
      <p:pic>
        <p:nvPicPr>
          <p:cNvPr id="10" name="Picture 9">
            <a:extLst>
              <a:ext uri="{FF2B5EF4-FFF2-40B4-BE49-F238E27FC236}">
                <a16:creationId xmlns:a16="http://schemas.microsoft.com/office/drawing/2014/main" id="{9BB38289-D9D1-4E01-A6EE-0C2C9C36BE1E}"/>
              </a:ext>
            </a:extLst>
          </p:cNvPr>
          <p:cNvPicPr/>
          <p:nvPr/>
        </p:nvPicPr>
        <p:blipFill>
          <a:blip r:embed="rId2"/>
          <a:stretch>
            <a:fillRect/>
          </a:stretch>
        </p:blipFill>
        <p:spPr>
          <a:xfrm>
            <a:off x="2024010" y="3284984"/>
            <a:ext cx="6912768" cy="3960440"/>
          </a:xfrm>
          <a:prstGeom prst="rect">
            <a:avLst/>
          </a:prstGeom>
        </p:spPr>
      </p:pic>
    </p:spTree>
    <p:extLst>
      <p:ext uri="{BB962C8B-B14F-4D97-AF65-F5344CB8AC3E}">
        <p14:creationId xmlns:p14="http://schemas.microsoft.com/office/powerpoint/2010/main" val="2238420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S4 Course Choice</a:t>
            </a:r>
          </a:p>
        </p:txBody>
      </p:sp>
      <p:graphicFrame>
        <p:nvGraphicFramePr>
          <p:cNvPr id="4" name="Content Placeholder 3">
            <a:extLst>
              <a:ext uri="{FF2B5EF4-FFF2-40B4-BE49-F238E27FC236}">
                <a16:creationId xmlns:a16="http://schemas.microsoft.com/office/drawing/2014/main" id="{7A540B30-0BB9-43DB-8CC9-8274C07BEEEE}"/>
              </a:ext>
            </a:extLst>
          </p:cNvPr>
          <p:cNvGraphicFramePr>
            <a:graphicFrameLocks noGrp="1"/>
          </p:cNvGraphicFramePr>
          <p:nvPr>
            <p:ph idx="1"/>
          </p:nvPr>
        </p:nvGraphicFramePr>
        <p:xfrm>
          <a:off x="457200" y="1796891"/>
          <a:ext cx="8229601" cy="4132580"/>
        </p:xfrm>
        <a:graphic>
          <a:graphicData uri="http://schemas.openxmlformats.org/drawingml/2006/table">
            <a:tbl>
              <a:tblPr firstRow="1" firstCol="1" bandRow="1">
                <a:tableStyleId>{5C22544A-7EE6-4342-B048-85BDC9FD1C3A}</a:tableStyleId>
              </a:tblPr>
              <a:tblGrid>
                <a:gridCol w="1364468">
                  <a:extLst>
                    <a:ext uri="{9D8B030D-6E8A-4147-A177-3AD203B41FA5}">
                      <a16:colId xmlns:a16="http://schemas.microsoft.com/office/drawing/2014/main" val="1885528977"/>
                    </a:ext>
                  </a:extLst>
                </a:gridCol>
                <a:gridCol w="1484620">
                  <a:extLst>
                    <a:ext uri="{9D8B030D-6E8A-4147-A177-3AD203B41FA5}">
                      <a16:colId xmlns:a16="http://schemas.microsoft.com/office/drawing/2014/main" val="1729157091"/>
                    </a:ext>
                  </a:extLst>
                </a:gridCol>
                <a:gridCol w="1357884">
                  <a:extLst>
                    <a:ext uri="{9D8B030D-6E8A-4147-A177-3AD203B41FA5}">
                      <a16:colId xmlns:a16="http://schemas.microsoft.com/office/drawing/2014/main" val="3542098745"/>
                    </a:ext>
                  </a:extLst>
                </a:gridCol>
                <a:gridCol w="1336487">
                  <a:extLst>
                    <a:ext uri="{9D8B030D-6E8A-4147-A177-3AD203B41FA5}">
                      <a16:colId xmlns:a16="http://schemas.microsoft.com/office/drawing/2014/main" val="35467169"/>
                    </a:ext>
                  </a:extLst>
                </a:gridCol>
                <a:gridCol w="1359530">
                  <a:extLst>
                    <a:ext uri="{9D8B030D-6E8A-4147-A177-3AD203B41FA5}">
                      <a16:colId xmlns:a16="http://schemas.microsoft.com/office/drawing/2014/main" val="802914302"/>
                    </a:ext>
                  </a:extLst>
                </a:gridCol>
                <a:gridCol w="1326612">
                  <a:extLst>
                    <a:ext uri="{9D8B030D-6E8A-4147-A177-3AD203B41FA5}">
                      <a16:colId xmlns:a16="http://schemas.microsoft.com/office/drawing/2014/main" val="3040588370"/>
                    </a:ext>
                  </a:extLst>
                </a:gridCol>
              </a:tblGrid>
              <a:tr h="181483">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Column 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Column 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Column 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Column 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Column 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5544350"/>
                  </a:ext>
                </a:extLst>
              </a:tr>
              <a:tr h="2998470">
                <a:tc>
                  <a:txBody>
                    <a:bodyPr/>
                    <a:lstStyle/>
                    <a:p>
                      <a:pPr>
                        <a:lnSpc>
                          <a:spcPct val="115000"/>
                        </a:lnSpc>
                        <a:spcAft>
                          <a:spcPts val="0"/>
                        </a:spcAft>
                      </a:pPr>
                      <a:r>
                        <a:rPr lang="en-GB" sz="1100">
                          <a:effectLst/>
                        </a:rPr>
                        <a:t>Subjects Leading to National Qualifications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Biology</a:t>
                      </a:r>
                    </a:p>
                    <a:p>
                      <a:pPr>
                        <a:lnSpc>
                          <a:spcPct val="115000"/>
                        </a:lnSpc>
                        <a:spcAft>
                          <a:spcPts val="0"/>
                        </a:spcAft>
                      </a:pPr>
                      <a:r>
                        <a:rPr lang="en-GB" sz="1100">
                          <a:effectLst/>
                        </a:rPr>
                        <a:t> </a:t>
                      </a:r>
                    </a:p>
                    <a:p>
                      <a:pPr>
                        <a:lnSpc>
                          <a:spcPct val="115000"/>
                        </a:lnSpc>
                        <a:spcAft>
                          <a:spcPts val="0"/>
                        </a:spcAft>
                      </a:pPr>
                      <a:r>
                        <a:rPr lang="en-GB" sz="1100">
                          <a:effectLst/>
                        </a:rPr>
                        <a:t>Chemistry</a:t>
                      </a:r>
                    </a:p>
                    <a:p>
                      <a:pPr>
                        <a:lnSpc>
                          <a:spcPct val="115000"/>
                        </a:lnSpc>
                        <a:spcAft>
                          <a:spcPts val="0"/>
                        </a:spcAft>
                      </a:pPr>
                      <a:r>
                        <a:rPr lang="en-GB" sz="1100">
                          <a:effectLst/>
                        </a:rPr>
                        <a:t> </a:t>
                      </a:r>
                    </a:p>
                    <a:p>
                      <a:pPr>
                        <a:lnSpc>
                          <a:spcPct val="115000"/>
                        </a:lnSpc>
                        <a:spcAft>
                          <a:spcPts val="0"/>
                        </a:spcAft>
                      </a:pPr>
                      <a:r>
                        <a:rPr lang="en-GB" sz="1100">
                          <a:effectLst/>
                        </a:rPr>
                        <a:t>Graphic Communication</a:t>
                      </a:r>
                    </a:p>
                    <a:p>
                      <a:pPr>
                        <a:lnSpc>
                          <a:spcPct val="115000"/>
                        </a:lnSpc>
                        <a:spcAft>
                          <a:spcPts val="0"/>
                        </a:spcAft>
                      </a:pPr>
                      <a:r>
                        <a:rPr lang="en-GB" sz="1100">
                          <a:effectLst/>
                        </a:rPr>
                        <a:t> </a:t>
                      </a:r>
                    </a:p>
                    <a:p>
                      <a:pPr>
                        <a:lnSpc>
                          <a:spcPct val="115000"/>
                        </a:lnSpc>
                        <a:spcAft>
                          <a:spcPts val="0"/>
                        </a:spcAft>
                      </a:pPr>
                      <a:r>
                        <a:rPr lang="en-GB" sz="1100">
                          <a:effectLst/>
                        </a:rPr>
                        <a:t>Modern Studies</a:t>
                      </a:r>
                    </a:p>
                    <a:p>
                      <a:pPr>
                        <a:lnSpc>
                          <a:spcPct val="115000"/>
                        </a:lnSpc>
                        <a:spcAft>
                          <a:spcPts val="0"/>
                        </a:spcAft>
                      </a:pPr>
                      <a:r>
                        <a:rPr lang="en-GB" sz="1100">
                          <a:effectLst/>
                        </a:rPr>
                        <a:t> </a:t>
                      </a:r>
                    </a:p>
                    <a:p>
                      <a:pPr>
                        <a:lnSpc>
                          <a:spcPct val="115000"/>
                        </a:lnSpc>
                        <a:spcAft>
                          <a:spcPts val="0"/>
                        </a:spcAft>
                      </a:pPr>
                      <a:r>
                        <a:rPr lang="en-GB" sz="1100">
                          <a:effectLst/>
                        </a:rPr>
                        <a:t>Physics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Computing Science</a:t>
                      </a:r>
                    </a:p>
                    <a:p>
                      <a:pPr>
                        <a:lnSpc>
                          <a:spcPct val="115000"/>
                        </a:lnSpc>
                        <a:spcAft>
                          <a:spcPts val="0"/>
                        </a:spcAft>
                      </a:pPr>
                      <a:r>
                        <a:rPr lang="en-GB" sz="1100">
                          <a:effectLst/>
                        </a:rPr>
                        <a:t> </a:t>
                      </a:r>
                    </a:p>
                    <a:p>
                      <a:pPr>
                        <a:lnSpc>
                          <a:spcPct val="115000"/>
                        </a:lnSpc>
                        <a:spcAft>
                          <a:spcPts val="0"/>
                        </a:spcAft>
                      </a:pPr>
                      <a:r>
                        <a:rPr lang="en-GB" sz="1100">
                          <a:effectLst/>
                        </a:rPr>
                        <a:t>Geography</a:t>
                      </a:r>
                    </a:p>
                    <a:p>
                      <a:pPr>
                        <a:lnSpc>
                          <a:spcPct val="115000"/>
                        </a:lnSpc>
                        <a:spcAft>
                          <a:spcPts val="0"/>
                        </a:spcAft>
                      </a:pPr>
                      <a:r>
                        <a:rPr lang="en-GB" sz="1100">
                          <a:effectLst/>
                        </a:rPr>
                        <a:t> </a:t>
                      </a:r>
                    </a:p>
                    <a:p>
                      <a:pPr>
                        <a:lnSpc>
                          <a:spcPct val="115000"/>
                        </a:lnSpc>
                        <a:spcAft>
                          <a:spcPts val="0"/>
                        </a:spcAft>
                      </a:pPr>
                      <a:r>
                        <a:rPr lang="en-GB" sz="1100">
                          <a:effectLst/>
                        </a:rPr>
                        <a:t>History</a:t>
                      </a:r>
                    </a:p>
                    <a:p>
                      <a:pPr>
                        <a:lnSpc>
                          <a:spcPct val="115000"/>
                        </a:lnSpc>
                        <a:spcAft>
                          <a:spcPts val="0"/>
                        </a:spcAft>
                      </a:pPr>
                      <a:r>
                        <a:rPr lang="en-GB" sz="1100">
                          <a:effectLst/>
                        </a:rPr>
                        <a:t> </a:t>
                      </a:r>
                    </a:p>
                    <a:p>
                      <a:pPr>
                        <a:lnSpc>
                          <a:spcPct val="115000"/>
                        </a:lnSpc>
                        <a:spcAft>
                          <a:spcPts val="0"/>
                        </a:spcAft>
                      </a:pPr>
                      <a:r>
                        <a:rPr lang="en-GB" sz="1100">
                          <a:effectLst/>
                        </a:rPr>
                        <a:t>Practical Cookery</a:t>
                      </a:r>
                    </a:p>
                    <a:p>
                      <a:pPr>
                        <a:lnSpc>
                          <a:spcPct val="115000"/>
                        </a:lnSpc>
                        <a:spcAft>
                          <a:spcPts val="0"/>
                        </a:spcAft>
                      </a:pPr>
                      <a:r>
                        <a:rPr lang="en-GB" sz="1100">
                          <a:effectLst/>
                        </a:rPr>
                        <a:t> </a:t>
                      </a:r>
                    </a:p>
                    <a:p>
                      <a:pPr>
                        <a:lnSpc>
                          <a:spcPct val="115000"/>
                        </a:lnSpc>
                        <a:spcAft>
                          <a:spcPts val="0"/>
                        </a:spcAft>
                      </a:pPr>
                      <a:r>
                        <a:rPr lang="en-GB" sz="1100">
                          <a:effectLst/>
                        </a:rPr>
                        <a:t>Spanish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Drama	</a:t>
                      </a:r>
                    </a:p>
                    <a:p>
                      <a:pPr>
                        <a:lnSpc>
                          <a:spcPct val="115000"/>
                        </a:lnSpc>
                        <a:spcAft>
                          <a:spcPts val="0"/>
                        </a:spcAft>
                      </a:pPr>
                      <a:r>
                        <a:rPr lang="en-GB" sz="1100">
                          <a:effectLst/>
                        </a:rPr>
                        <a:t>	</a:t>
                      </a:r>
                    </a:p>
                    <a:p>
                      <a:pPr>
                        <a:lnSpc>
                          <a:spcPct val="115000"/>
                        </a:lnSpc>
                        <a:spcAft>
                          <a:spcPts val="0"/>
                        </a:spcAft>
                      </a:pPr>
                      <a:r>
                        <a:rPr lang="en-GB" sz="1100">
                          <a:effectLst/>
                        </a:rPr>
                        <a:t>French	</a:t>
                      </a:r>
                    </a:p>
                    <a:p>
                      <a:pPr>
                        <a:lnSpc>
                          <a:spcPct val="115000"/>
                        </a:lnSpc>
                        <a:spcAft>
                          <a:spcPts val="0"/>
                        </a:spcAft>
                      </a:pPr>
                      <a:r>
                        <a:rPr lang="en-GB" sz="1100">
                          <a:effectLst/>
                        </a:rPr>
                        <a:t>	</a:t>
                      </a:r>
                    </a:p>
                    <a:p>
                      <a:pPr>
                        <a:lnSpc>
                          <a:spcPct val="115000"/>
                        </a:lnSpc>
                        <a:spcAft>
                          <a:spcPts val="0"/>
                        </a:spcAft>
                      </a:pPr>
                      <a:r>
                        <a:rPr lang="en-GB" sz="1100">
                          <a:effectLst/>
                        </a:rPr>
                        <a:t>Modern Studies	</a:t>
                      </a:r>
                    </a:p>
                    <a:p>
                      <a:pPr>
                        <a:lnSpc>
                          <a:spcPct val="115000"/>
                        </a:lnSpc>
                        <a:spcAft>
                          <a:spcPts val="0"/>
                        </a:spcAft>
                      </a:pPr>
                      <a:r>
                        <a:rPr lang="en-GB" sz="1100">
                          <a:effectLst/>
                        </a:rPr>
                        <a:t>	</a:t>
                      </a:r>
                    </a:p>
                    <a:p>
                      <a:pPr>
                        <a:lnSpc>
                          <a:spcPct val="115000"/>
                        </a:lnSpc>
                        <a:spcAft>
                          <a:spcPts val="0"/>
                        </a:spcAft>
                      </a:pPr>
                      <a:r>
                        <a:rPr lang="en-GB" sz="1100">
                          <a:effectLst/>
                        </a:rPr>
                        <a:t>Physical Education</a:t>
                      </a:r>
                    </a:p>
                    <a:p>
                      <a:pPr>
                        <a:lnSpc>
                          <a:spcPct val="115000"/>
                        </a:lnSpc>
                        <a:spcAft>
                          <a:spcPts val="0"/>
                        </a:spcAft>
                      </a:pPr>
                      <a:r>
                        <a:rPr lang="en-GB" sz="1100">
                          <a:effectLst/>
                        </a:rPr>
                        <a:t>	</a:t>
                      </a:r>
                    </a:p>
                    <a:p>
                      <a:pPr>
                        <a:lnSpc>
                          <a:spcPct val="115000"/>
                        </a:lnSpc>
                        <a:spcAft>
                          <a:spcPts val="0"/>
                        </a:spcAft>
                      </a:pPr>
                      <a:r>
                        <a:rPr lang="en-GB" sz="1100">
                          <a:effectLst/>
                        </a:rPr>
                        <a:t>Physics	</a:t>
                      </a:r>
                    </a:p>
                    <a:p>
                      <a:pPr>
                        <a:lnSpc>
                          <a:spcPct val="115000"/>
                        </a:lnSpc>
                        <a:spcAft>
                          <a:spcPts val="0"/>
                        </a:spcAft>
                      </a:pPr>
                      <a:r>
                        <a:rPr lang="en-GB" sz="1100">
                          <a:effectLst/>
                        </a:rPr>
                        <a:t>	</a:t>
                      </a:r>
                    </a:p>
                    <a:p>
                      <a:pPr>
                        <a:lnSpc>
                          <a:spcPct val="115000"/>
                        </a:lnSpc>
                        <a:spcAft>
                          <a:spcPts val="0"/>
                        </a:spcAft>
                      </a:pPr>
                      <a:r>
                        <a:rPr lang="en-GB" sz="1100">
                          <a:effectLst/>
                        </a:rPr>
                        <a:t>Practical Woodwork</a:t>
                      </a:r>
                    </a:p>
                    <a:p>
                      <a:pPr>
                        <a:lnSpc>
                          <a:spcPct val="115000"/>
                        </a:lnSpc>
                        <a:spcAft>
                          <a:spcPts val="0"/>
                        </a:spcAft>
                      </a:pPr>
                      <a:r>
                        <a:rPr lang="en-GB" sz="1100">
                          <a:effectLst/>
                        </a:rPr>
                        <a:t>	</a:t>
                      </a:r>
                    </a:p>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Administration &amp; IT</a:t>
                      </a:r>
                    </a:p>
                    <a:p>
                      <a:pPr>
                        <a:lnSpc>
                          <a:spcPct val="115000"/>
                        </a:lnSpc>
                        <a:spcAft>
                          <a:spcPts val="0"/>
                        </a:spcAft>
                      </a:pPr>
                      <a:r>
                        <a:rPr lang="en-GB" sz="1100">
                          <a:effectLst/>
                        </a:rPr>
                        <a:t> </a:t>
                      </a:r>
                    </a:p>
                    <a:p>
                      <a:pPr>
                        <a:lnSpc>
                          <a:spcPct val="115000"/>
                        </a:lnSpc>
                        <a:spcAft>
                          <a:spcPts val="0"/>
                        </a:spcAft>
                      </a:pPr>
                      <a:r>
                        <a:rPr lang="en-GB" sz="1100">
                          <a:effectLst/>
                        </a:rPr>
                        <a:t>Art and Design		</a:t>
                      </a:r>
                    </a:p>
                    <a:p>
                      <a:pPr>
                        <a:lnSpc>
                          <a:spcPct val="115000"/>
                        </a:lnSpc>
                        <a:spcAft>
                          <a:spcPts val="0"/>
                        </a:spcAft>
                      </a:pPr>
                      <a:r>
                        <a:rPr lang="en-GB" sz="1100">
                          <a:effectLst/>
                        </a:rPr>
                        <a:t>Biology	</a:t>
                      </a:r>
                    </a:p>
                    <a:p>
                      <a:pPr>
                        <a:lnSpc>
                          <a:spcPct val="115000"/>
                        </a:lnSpc>
                        <a:spcAft>
                          <a:spcPts val="0"/>
                        </a:spcAft>
                      </a:pPr>
                      <a:r>
                        <a:rPr lang="en-GB" sz="1100">
                          <a:effectLst/>
                        </a:rPr>
                        <a:t>	</a:t>
                      </a:r>
                    </a:p>
                    <a:p>
                      <a:pPr>
                        <a:lnSpc>
                          <a:spcPct val="115000"/>
                        </a:lnSpc>
                        <a:spcAft>
                          <a:spcPts val="0"/>
                        </a:spcAft>
                      </a:pPr>
                      <a:r>
                        <a:rPr lang="en-GB" sz="1100">
                          <a:effectLst/>
                        </a:rPr>
                        <a:t>Design and Manufacture</a:t>
                      </a:r>
                    </a:p>
                    <a:p>
                      <a:pPr>
                        <a:lnSpc>
                          <a:spcPct val="115000"/>
                        </a:lnSpc>
                        <a:spcAft>
                          <a:spcPts val="0"/>
                        </a:spcAft>
                      </a:pPr>
                      <a:r>
                        <a:rPr lang="en-GB" sz="1100">
                          <a:effectLst/>
                        </a:rPr>
                        <a:t>		</a:t>
                      </a:r>
                    </a:p>
                    <a:p>
                      <a:pPr>
                        <a:lnSpc>
                          <a:spcPct val="115000"/>
                        </a:lnSpc>
                        <a:spcAft>
                          <a:spcPts val="0"/>
                        </a:spcAft>
                      </a:pPr>
                      <a:r>
                        <a:rPr lang="en-GB" sz="1100">
                          <a:effectLst/>
                        </a:rPr>
                        <a:t>People &amp; Society</a:t>
                      </a:r>
                    </a:p>
                    <a:p>
                      <a:pPr>
                        <a:lnSpc>
                          <a:spcPct val="115000"/>
                        </a:lnSpc>
                        <a:spcAft>
                          <a:spcPts val="0"/>
                        </a:spcAft>
                      </a:pPr>
                      <a:r>
                        <a:rPr lang="en-GB" sz="1100">
                          <a:effectLst/>
                        </a:rPr>
                        <a:t> </a:t>
                      </a:r>
                    </a:p>
                    <a:p>
                      <a:pPr>
                        <a:lnSpc>
                          <a:spcPct val="115000"/>
                        </a:lnSpc>
                        <a:spcAft>
                          <a:spcPts val="0"/>
                        </a:spcAft>
                      </a:pPr>
                      <a:r>
                        <a:rPr lang="en-GB" sz="1100">
                          <a:effectLst/>
                        </a:rPr>
                        <a:t>Religious, Moral and Philosophical Studies (RMPS)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Art and Design	</a:t>
                      </a:r>
                    </a:p>
                    <a:p>
                      <a:pPr>
                        <a:lnSpc>
                          <a:spcPct val="115000"/>
                        </a:lnSpc>
                        <a:spcAft>
                          <a:spcPts val="0"/>
                        </a:spcAft>
                      </a:pPr>
                      <a:r>
                        <a:rPr lang="en-GB" sz="1100">
                          <a:effectLst/>
                        </a:rPr>
                        <a:t>	</a:t>
                      </a:r>
                    </a:p>
                    <a:p>
                      <a:pPr>
                        <a:lnSpc>
                          <a:spcPct val="115000"/>
                        </a:lnSpc>
                        <a:spcAft>
                          <a:spcPts val="0"/>
                        </a:spcAft>
                      </a:pPr>
                      <a:r>
                        <a:rPr lang="en-GB" sz="1100">
                          <a:effectLst/>
                        </a:rPr>
                        <a:t>Chemistry	</a:t>
                      </a:r>
                    </a:p>
                    <a:p>
                      <a:pPr>
                        <a:lnSpc>
                          <a:spcPct val="115000"/>
                        </a:lnSpc>
                        <a:spcAft>
                          <a:spcPts val="0"/>
                        </a:spcAft>
                      </a:pPr>
                      <a:r>
                        <a:rPr lang="en-GB" sz="1100">
                          <a:effectLst/>
                        </a:rPr>
                        <a:t> </a:t>
                      </a:r>
                    </a:p>
                    <a:p>
                      <a:pPr>
                        <a:lnSpc>
                          <a:spcPct val="115000"/>
                        </a:lnSpc>
                        <a:spcAft>
                          <a:spcPts val="0"/>
                        </a:spcAft>
                      </a:pPr>
                      <a:r>
                        <a:rPr lang="en-GB" sz="1100">
                          <a:effectLst/>
                        </a:rPr>
                        <a:t>History</a:t>
                      </a:r>
                    </a:p>
                    <a:p>
                      <a:pPr>
                        <a:lnSpc>
                          <a:spcPct val="115000"/>
                        </a:lnSpc>
                        <a:spcAft>
                          <a:spcPts val="0"/>
                        </a:spcAft>
                      </a:pPr>
                      <a:r>
                        <a:rPr lang="en-GB" sz="1100">
                          <a:effectLst/>
                        </a:rPr>
                        <a:t> </a:t>
                      </a:r>
                    </a:p>
                    <a:p>
                      <a:pPr>
                        <a:lnSpc>
                          <a:spcPct val="115000"/>
                        </a:lnSpc>
                        <a:spcAft>
                          <a:spcPts val="0"/>
                        </a:spcAft>
                      </a:pPr>
                      <a:r>
                        <a:rPr lang="en-GB" sz="1100">
                          <a:effectLst/>
                        </a:rPr>
                        <a:t>Music	</a:t>
                      </a:r>
                    </a:p>
                    <a:p>
                      <a:pPr>
                        <a:lnSpc>
                          <a:spcPct val="115000"/>
                        </a:lnSpc>
                        <a:spcAft>
                          <a:spcPts val="0"/>
                        </a:spcAft>
                      </a:pPr>
                      <a:r>
                        <a:rPr lang="en-GB" sz="1100">
                          <a:effectLst/>
                        </a:rPr>
                        <a:t>	</a:t>
                      </a:r>
                    </a:p>
                    <a:p>
                      <a:pPr>
                        <a:lnSpc>
                          <a:spcPct val="115000"/>
                        </a:lnSpc>
                        <a:spcAft>
                          <a:spcPts val="0"/>
                        </a:spcAft>
                      </a:pPr>
                      <a:r>
                        <a:rPr lang="en-GB" sz="1100">
                          <a:effectLst/>
                        </a:rPr>
                        <a:t>Physical Education</a:t>
                      </a:r>
                    </a:p>
                    <a:p>
                      <a:pPr>
                        <a:lnSpc>
                          <a:spcPct val="115000"/>
                        </a:lnSpc>
                        <a:spcAft>
                          <a:spcPts val="0"/>
                        </a:spcAft>
                      </a:pPr>
                      <a:r>
                        <a:rPr lang="en-GB" sz="1100">
                          <a:effectLst/>
                        </a:rPr>
                        <a:t> </a:t>
                      </a:r>
                    </a:p>
                    <a:p>
                      <a:pPr>
                        <a:lnSpc>
                          <a:spcPct val="115000"/>
                        </a:lnSpc>
                        <a:spcAft>
                          <a:spcPts val="0"/>
                        </a:spcAft>
                      </a:pPr>
                      <a:r>
                        <a:rPr lang="en-GB" sz="1100">
                          <a:effectLst/>
                        </a:rPr>
                        <a:t>Practical Electronics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9540985"/>
                  </a:ext>
                </a:extLst>
              </a:tr>
              <a:tr h="952627">
                <a:tc>
                  <a:txBody>
                    <a:bodyPr/>
                    <a:lstStyle/>
                    <a:p>
                      <a:pPr>
                        <a:lnSpc>
                          <a:spcPct val="115000"/>
                        </a:lnSpc>
                        <a:spcAft>
                          <a:spcPts val="0"/>
                        </a:spcAft>
                      </a:pPr>
                      <a:r>
                        <a:rPr lang="en-GB" sz="1100">
                          <a:effectLst/>
                        </a:rPr>
                        <a:t>Enrichment Options leading to Level 4, 5 and 6 Accreditation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Digital Creativity</a:t>
                      </a:r>
                    </a:p>
                    <a:p>
                      <a:pPr>
                        <a:lnSpc>
                          <a:spcPct val="115000"/>
                        </a:lnSpc>
                        <a:spcAft>
                          <a:spcPts val="0"/>
                        </a:spcAft>
                      </a:pPr>
                      <a:r>
                        <a:rPr lang="en-GB" sz="1100">
                          <a:effectLst/>
                        </a:rPr>
                        <a:t> </a:t>
                      </a:r>
                    </a:p>
                    <a:p>
                      <a:pPr>
                        <a:lnSpc>
                          <a:spcPct val="115000"/>
                        </a:lnSpc>
                        <a:spcAft>
                          <a:spcPts val="0"/>
                        </a:spcAft>
                      </a:pPr>
                      <a:r>
                        <a:rPr lang="en-GB" sz="1100">
                          <a:effectLst/>
                        </a:rPr>
                        <a:t>Laboratory Science</a:t>
                      </a:r>
                    </a:p>
                    <a:p>
                      <a:pPr>
                        <a:lnSpc>
                          <a:spcPct val="115000"/>
                        </a:lnSpc>
                        <a:spcAft>
                          <a:spcPts val="0"/>
                        </a:spcAft>
                      </a:pPr>
                      <a:r>
                        <a:rPr lang="en-GB" sz="1100">
                          <a:effectLst/>
                        </a:rPr>
                        <a:t> </a:t>
                      </a:r>
                    </a:p>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Art &amp; Design</a:t>
                      </a:r>
                    </a:p>
                    <a:p>
                      <a:pPr>
                        <a:lnSpc>
                          <a:spcPct val="115000"/>
                        </a:lnSpc>
                        <a:spcAft>
                          <a:spcPts val="0"/>
                        </a:spcAft>
                      </a:pPr>
                      <a:r>
                        <a:rPr lang="en-GB" sz="1100">
                          <a:effectLst/>
                        </a:rPr>
                        <a:t> </a:t>
                      </a:r>
                    </a:p>
                    <a:p>
                      <a:pPr>
                        <a:lnSpc>
                          <a:spcPct val="115000"/>
                        </a:lnSpc>
                        <a:spcAft>
                          <a:spcPts val="0"/>
                        </a:spcAft>
                      </a:pPr>
                      <a:r>
                        <a:rPr lang="en-GB" sz="1100">
                          <a:effectLst/>
                        </a:rPr>
                        <a:t>Games Development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Retailing</a:t>
                      </a:r>
                    </a:p>
                    <a:p>
                      <a:pPr>
                        <a:lnSpc>
                          <a:spcPct val="115000"/>
                        </a:lnSpc>
                        <a:spcAft>
                          <a:spcPts val="0"/>
                        </a:spcAft>
                      </a:pPr>
                      <a:r>
                        <a:rPr lang="en-GB" sz="1100">
                          <a:effectLst/>
                        </a:rPr>
                        <a:t> </a:t>
                      </a:r>
                    </a:p>
                    <a:p>
                      <a:pPr>
                        <a:lnSpc>
                          <a:spcPct val="115000"/>
                        </a:lnSpc>
                        <a:spcAft>
                          <a:spcPts val="0"/>
                        </a:spcAft>
                      </a:pPr>
                      <a:r>
                        <a:rPr lang="en-GB" sz="1100">
                          <a:effectLst/>
                        </a:rPr>
                        <a:t>Music Performance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PC Passport</a:t>
                      </a:r>
                    </a:p>
                    <a:p>
                      <a:pPr>
                        <a:lnSpc>
                          <a:spcPct val="115000"/>
                        </a:lnSpc>
                        <a:spcAft>
                          <a:spcPts val="0"/>
                        </a:spcAft>
                      </a:pPr>
                      <a:r>
                        <a:rPr lang="en-GB" sz="1100">
                          <a:effectLst/>
                        </a:rPr>
                        <a:t> </a:t>
                      </a:r>
                    </a:p>
                    <a:p>
                      <a:pPr>
                        <a:lnSpc>
                          <a:spcPct val="115000"/>
                        </a:lnSpc>
                        <a:spcAft>
                          <a:spcPts val="0"/>
                        </a:spcAft>
                      </a:pPr>
                      <a:r>
                        <a:rPr lang="en-GB" sz="1100">
                          <a:effectLst/>
                        </a:rPr>
                        <a:t>Sport &amp; Recreation</a:t>
                      </a:r>
                    </a:p>
                    <a:p>
                      <a:pPr>
                        <a:lnSpc>
                          <a:spcPct val="115000"/>
                        </a:lnSpc>
                        <a:spcAft>
                          <a:spcPts val="0"/>
                        </a:spcAft>
                      </a:pPr>
                      <a:r>
                        <a:rPr lang="en-GB" sz="1100">
                          <a:effectLst/>
                        </a:rPr>
                        <a:t> </a:t>
                      </a:r>
                    </a:p>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Mental Health &amp; Wellbeing</a:t>
                      </a:r>
                    </a:p>
                    <a:p>
                      <a:pPr>
                        <a:lnSpc>
                          <a:spcPct val="115000"/>
                        </a:lnSpc>
                        <a:spcAft>
                          <a:spcPts val="0"/>
                        </a:spcAft>
                      </a:pPr>
                      <a:r>
                        <a:rPr lang="en-GB" sz="1100" dirty="0">
                          <a:effectLst/>
                        </a:rPr>
                        <a:t> </a:t>
                      </a:r>
                    </a:p>
                    <a:p>
                      <a:pPr>
                        <a:lnSpc>
                          <a:spcPct val="115000"/>
                        </a:lnSpc>
                        <a:spcAft>
                          <a:spcPts val="0"/>
                        </a:spcAft>
                      </a:pPr>
                      <a:r>
                        <a:rPr lang="en-GB" sz="1100" dirty="0">
                          <a:effectLst/>
                        </a:rPr>
                        <a:t>Travel &amp; Tourism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3463015"/>
                  </a:ext>
                </a:extLst>
              </a:tr>
            </a:tbl>
          </a:graphicData>
        </a:graphic>
      </p:graphicFrame>
    </p:spTree>
    <p:extLst>
      <p:ext uri="{BB962C8B-B14F-4D97-AF65-F5344CB8AC3E}">
        <p14:creationId xmlns:p14="http://schemas.microsoft.com/office/powerpoint/2010/main" val="3847916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433DD-A9A0-4C91-8EC5-223AFC34E4B7}"/>
              </a:ext>
            </a:extLst>
          </p:cNvPr>
          <p:cNvSpPr>
            <a:spLocks noGrp="1"/>
          </p:cNvSpPr>
          <p:nvPr>
            <p:ph type="title"/>
          </p:nvPr>
        </p:nvSpPr>
        <p:spPr/>
        <p:txBody>
          <a:bodyPr/>
          <a:lstStyle/>
          <a:p>
            <a:r>
              <a:rPr lang="en-GB" dirty="0"/>
              <a:t>S5 Course Choice</a:t>
            </a:r>
          </a:p>
        </p:txBody>
      </p:sp>
      <p:graphicFrame>
        <p:nvGraphicFramePr>
          <p:cNvPr id="4" name="Content Placeholder 3">
            <a:extLst>
              <a:ext uri="{FF2B5EF4-FFF2-40B4-BE49-F238E27FC236}">
                <a16:creationId xmlns:a16="http://schemas.microsoft.com/office/drawing/2014/main" id="{E5E4444D-89C7-454D-8C5F-C54224817AA7}"/>
              </a:ext>
            </a:extLst>
          </p:cNvPr>
          <p:cNvGraphicFramePr>
            <a:graphicFrameLocks noGrp="1"/>
          </p:cNvGraphicFramePr>
          <p:nvPr>
            <p:ph idx="1"/>
            <p:extLst>
              <p:ext uri="{D42A27DB-BD31-4B8C-83A1-F6EECF244321}">
                <p14:modId xmlns:p14="http://schemas.microsoft.com/office/powerpoint/2010/main" val="1782535969"/>
              </p:ext>
            </p:extLst>
          </p:nvPr>
        </p:nvGraphicFramePr>
        <p:xfrm>
          <a:off x="1115616" y="1124744"/>
          <a:ext cx="6912768" cy="5184574"/>
        </p:xfrm>
        <a:graphic>
          <a:graphicData uri="http://schemas.openxmlformats.org/drawingml/2006/table">
            <a:tbl>
              <a:tblPr firstRow="1" firstCol="1" bandRow="1">
                <a:tableStyleId>{5C22544A-7EE6-4342-B048-85BDC9FD1C3A}</a:tableStyleId>
              </a:tblPr>
              <a:tblGrid>
                <a:gridCol w="1144754">
                  <a:extLst>
                    <a:ext uri="{9D8B030D-6E8A-4147-A177-3AD203B41FA5}">
                      <a16:colId xmlns:a16="http://schemas.microsoft.com/office/drawing/2014/main" val="3871544623"/>
                    </a:ext>
                  </a:extLst>
                </a:gridCol>
                <a:gridCol w="1247064">
                  <a:extLst>
                    <a:ext uri="{9D8B030D-6E8A-4147-A177-3AD203B41FA5}">
                      <a16:colId xmlns:a16="http://schemas.microsoft.com/office/drawing/2014/main" val="732540558"/>
                    </a:ext>
                  </a:extLst>
                </a:gridCol>
                <a:gridCol w="1140607">
                  <a:extLst>
                    <a:ext uri="{9D8B030D-6E8A-4147-A177-3AD203B41FA5}">
                      <a16:colId xmlns:a16="http://schemas.microsoft.com/office/drawing/2014/main" val="1584324401"/>
                    </a:ext>
                  </a:extLst>
                </a:gridCol>
                <a:gridCol w="1122634">
                  <a:extLst>
                    <a:ext uri="{9D8B030D-6E8A-4147-A177-3AD203B41FA5}">
                      <a16:colId xmlns:a16="http://schemas.microsoft.com/office/drawing/2014/main" val="3474205997"/>
                    </a:ext>
                  </a:extLst>
                </a:gridCol>
                <a:gridCol w="1141989">
                  <a:extLst>
                    <a:ext uri="{9D8B030D-6E8A-4147-A177-3AD203B41FA5}">
                      <a16:colId xmlns:a16="http://schemas.microsoft.com/office/drawing/2014/main" val="3757639004"/>
                    </a:ext>
                  </a:extLst>
                </a:gridCol>
                <a:gridCol w="1115720">
                  <a:extLst>
                    <a:ext uri="{9D8B030D-6E8A-4147-A177-3AD203B41FA5}">
                      <a16:colId xmlns:a16="http://schemas.microsoft.com/office/drawing/2014/main" val="1149234693"/>
                    </a:ext>
                  </a:extLst>
                </a:gridCol>
              </a:tblGrid>
              <a:tr h="129780">
                <a:tc>
                  <a:txBody>
                    <a:bodyPr/>
                    <a:lstStyle/>
                    <a:p>
                      <a:pPr>
                        <a:lnSpc>
                          <a:spcPct val="115000"/>
                        </a:lnSpc>
                        <a:spcAft>
                          <a:spcPts val="0"/>
                        </a:spcAft>
                      </a:pPr>
                      <a:r>
                        <a:rPr lang="en-GB" sz="700" dirty="0">
                          <a:effectLst/>
                        </a:rPr>
                        <a:t> </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700">
                          <a:effectLst/>
                        </a:rPr>
                        <a:t>Column A</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700">
                          <a:effectLst/>
                        </a:rPr>
                        <a:t>Column B</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700">
                          <a:effectLst/>
                        </a:rPr>
                        <a:t>Column C</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700">
                          <a:effectLst/>
                        </a:rPr>
                        <a:t>Column D</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700">
                          <a:effectLst/>
                        </a:rPr>
                        <a:t>Column E</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extLst>
                  <a:ext uri="{0D108BD9-81ED-4DB2-BD59-A6C34878D82A}">
                    <a16:rowId xmlns:a16="http://schemas.microsoft.com/office/drawing/2014/main" val="1025069616"/>
                  </a:ext>
                </a:extLst>
              </a:tr>
              <a:tr h="1747271">
                <a:tc>
                  <a:txBody>
                    <a:bodyPr/>
                    <a:lstStyle/>
                    <a:p>
                      <a:pPr>
                        <a:lnSpc>
                          <a:spcPct val="115000"/>
                        </a:lnSpc>
                        <a:spcAft>
                          <a:spcPts val="0"/>
                        </a:spcAft>
                      </a:pPr>
                      <a:r>
                        <a:rPr lang="en-GB" sz="600">
                          <a:effectLst/>
                        </a:rPr>
                        <a:t>Highers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Drama</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English</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Graphic Communication</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Modern Studies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Biology</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Design and Manufacture</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English</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Mathematics</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Spanish</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Art &amp; Design</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Chemistry</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French</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Mathematics</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Physical Education</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Religious, Moral and Philosophical Studies (RMPS)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Administraion &amp; IT</a:t>
                      </a:r>
                      <a:endParaRPr lang="en-GB" sz="700">
                        <a:effectLst/>
                      </a:endParaRPr>
                    </a:p>
                    <a:p>
                      <a:pPr>
                        <a:lnSpc>
                          <a:spcPct val="115000"/>
                        </a:lnSpc>
                        <a:spcAft>
                          <a:spcPts val="0"/>
                        </a:spcAft>
                      </a:pPr>
                      <a:r>
                        <a:rPr lang="en-GB" sz="600">
                          <a:effectLst/>
                        </a:rPr>
                        <a:t>Biology</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Computing Science</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English</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Geography </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History</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Modern Studies</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Music</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Chemistry</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History</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Music</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Physics</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Sociology</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extLst>
                  <a:ext uri="{0D108BD9-81ED-4DB2-BD59-A6C34878D82A}">
                    <a16:rowId xmlns:a16="http://schemas.microsoft.com/office/drawing/2014/main" val="3260152514"/>
                  </a:ext>
                </a:extLst>
              </a:tr>
              <a:tr h="2076286">
                <a:tc>
                  <a:txBody>
                    <a:bodyPr/>
                    <a:lstStyle/>
                    <a:p>
                      <a:pPr>
                        <a:lnSpc>
                          <a:spcPct val="115000"/>
                        </a:lnSpc>
                        <a:spcAft>
                          <a:spcPts val="0"/>
                        </a:spcAft>
                      </a:pPr>
                      <a:r>
                        <a:rPr lang="en-GB" sz="600">
                          <a:effectLst/>
                        </a:rPr>
                        <a:t>Subjects Leading to National Qualifications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Biology</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Chemistry</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English</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Graphic Communication</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Modern Studies</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Physics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Application of Maths</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Computing Science</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Geography</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History</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Practical Cookery</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Spanish</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Drama	</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French	</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Modern Studies	</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Physical Education</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Physics	</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Practical Woodwork</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Art and Design		</a:t>
                      </a:r>
                      <a:endParaRPr lang="en-GB" sz="700">
                        <a:effectLst/>
                      </a:endParaRPr>
                    </a:p>
                    <a:p>
                      <a:pPr>
                        <a:lnSpc>
                          <a:spcPct val="115000"/>
                        </a:lnSpc>
                        <a:spcAft>
                          <a:spcPts val="0"/>
                        </a:spcAft>
                      </a:pPr>
                      <a:r>
                        <a:rPr lang="en-GB" sz="600">
                          <a:effectLst/>
                        </a:rPr>
                        <a:t>Biology	</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Design and Manufacture</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English</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People &amp; Society	</a:t>
                      </a:r>
                      <a:endParaRPr lang="en-GB" sz="700">
                        <a:effectLst/>
                      </a:endParaRPr>
                    </a:p>
                    <a:p>
                      <a:pPr>
                        <a:lnSpc>
                          <a:spcPct val="115000"/>
                        </a:lnSpc>
                        <a:spcAft>
                          <a:spcPts val="0"/>
                        </a:spcAft>
                      </a:pPr>
                      <a:r>
                        <a:rPr lang="en-GB" sz="600">
                          <a:effectLst/>
                        </a:rPr>
                        <a:t>Practical Cake Craft </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Religious, Moral and Philosophical Studies (RMPS)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Art and Design	</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Chemistry</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History</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Mathematics</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Music	</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Physical Education</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Practical Electronics</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extLst>
                  <a:ext uri="{0D108BD9-81ED-4DB2-BD59-A6C34878D82A}">
                    <a16:rowId xmlns:a16="http://schemas.microsoft.com/office/drawing/2014/main" val="4094313190"/>
                  </a:ext>
                </a:extLst>
              </a:tr>
              <a:tr h="493966">
                <a:tc>
                  <a:txBody>
                    <a:bodyPr/>
                    <a:lstStyle/>
                    <a:p>
                      <a:pPr>
                        <a:lnSpc>
                          <a:spcPct val="115000"/>
                        </a:lnSpc>
                        <a:spcAft>
                          <a:spcPts val="0"/>
                        </a:spcAft>
                      </a:pPr>
                      <a:r>
                        <a:rPr lang="en-GB" sz="600">
                          <a:effectLst/>
                        </a:rPr>
                        <a:t>Enrichment Options leading to Level 4, 5 and 6 Accreditation</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Laboratory Science</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Digital Creativity</a:t>
                      </a:r>
                      <a:endParaRPr lang="en-GB" sz="700">
                        <a:effectLst/>
                      </a:endParaRPr>
                    </a:p>
                    <a:p>
                      <a:pPr>
                        <a:lnSpc>
                          <a:spcPct val="115000"/>
                        </a:lnSpc>
                        <a:spcAft>
                          <a:spcPts val="0"/>
                        </a:spcAft>
                      </a:pPr>
                      <a:r>
                        <a:rPr lang="en-GB" sz="6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Art &amp; Design</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Games Development</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Retailing</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Music Performance</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PC Passport</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Sport &amp; Recreation</a:t>
                      </a:r>
                      <a:endParaRPr lang="en-GB" sz="700">
                        <a:effectLst/>
                      </a:endParaRPr>
                    </a:p>
                    <a:p>
                      <a:pPr>
                        <a:lnSpc>
                          <a:spcPct val="115000"/>
                        </a:lnSpc>
                        <a:spcAft>
                          <a:spcPts val="0"/>
                        </a:spcAft>
                      </a:pPr>
                      <a:r>
                        <a:rPr lang="en-GB" sz="6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Mental Health &amp; Wellbeing</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Travel &amp; Tourism</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extLst>
                  <a:ext uri="{0D108BD9-81ED-4DB2-BD59-A6C34878D82A}">
                    <a16:rowId xmlns:a16="http://schemas.microsoft.com/office/drawing/2014/main" val="257384824"/>
                  </a:ext>
                </a:extLst>
              </a:tr>
              <a:tr h="493966">
                <a:tc>
                  <a:txBody>
                    <a:bodyPr/>
                    <a:lstStyle/>
                    <a:p>
                      <a:pPr>
                        <a:lnSpc>
                          <a:spcPct val="115000"/>
                        </a:lnSpc>
                        <a:spcAft>
                          <a:spcPts val="0"/>
                        </a:spcAft>
                      </a:pPr>
                      <a:r>
                        <a:rPr lang="en-GB" sz="600">
                          <a:effectLst/>
                        </a:rPr>
                        <a:t>Wider Achievement</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Scottish Studies</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Web Development</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Mental Health &amp; Wellbeing</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Politics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Food Hygiene</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Employability</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Practical Woodwork</a:t>
                      </a:r>
                      <a:endParaRPr lang="en-GB" sz="700">
                        <a:effectLst/>
                      </a:endParaRPr>
                    </a:p>
                    <a:p>
                      <a:pPr>
                        <a:lnSpc>
                          <a:spcPct val="115000"/>
                        </a:lnSpc>
                        <a:spcAft>
                          <a:spcPts val="0"/>
                        </a:spcAft>
                      </a:pPr>
                      <a:r>
                        <a:rPr lang="en-GB" sz="600">
                          <a:effectLst/>
                        </a:rPr>
                        <a:t>Modern Languages Award</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a:txBody>
                    <a:bodyPr/>
                    <a:lstStyle/>
                    <a:p>
                      <a:pPr>
                        <a:lnSpc>
                          <a:spcPct val="115000"/>
                        </a:lnSpc>
                        <a:spcAft>
                          <a:spcPts val="0"/>
                        </a:spcAft>
                      </a:pPr>
                      <a:r>
                        <a:rPr lang="en-GB" sz="600">
                          <a:effectLst/>
                        </a:rPr>
                        <a:t>Leadership</a:t>
                      </a:r>
                      <a:endParaRPr lang="en-GB" sz="700">
                        <a:effectLst/>
                      </a:endParaRPr>
                    </a:p>
                    <a:p>
                      <a:pPr>
                        <a:lnSpc>
                          <a:spcPct val="115000"/>
                        </a:lnSpc>
                        <a:spcAft>
                          <a:spcPts val="0"/>
                        </a:spcAft>
                      </a:pPr>
                      <a:r>
                        <a:rPr lang="en-GB" sz="600">
                          <a:effectLst/>
                        </a:rPr>
                        <a:t> </a:t>
                      </a:r>
                      <a:endParaRPr lang="en-GB" sz="700">
                        <a:effectLst/>
                      </a:endParaRPr>
                    </a:p>
                    <a:p>
                      <a:pPr>
                        <a:lnSpc>
                          <a:spcPct val="115000"/>
                        </a:lnSpc>
                        <a:spcAft>
                          <a:spcPts val="0"/>
                        </a:spcAft>
                      </a:pPr>
                      <a:r>
                        <a:rPr lang="en-GB" sz="600">
                          <a:effectLst/>
                        </a:rPr>
                        <a:t>Personal Finance</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extLst>
                  <a:ext uri="{0D108BD9-81ED-4DB2-BD59-A6C34878D82A}">
                    <a16:rowId xmlns:a16="http://schemas.microsoft.com/office/drawing/2014/main" val="4124035548"/>
                  </a:ext>
                </a:extLst>
              </a:tr>
              <a:tr h="243305">
                <a:tc gridSpan="6">
                  <a:txBody>
                    <a:bodyPr/>
                    <a:lstStyle/>
                    <a:p>
                      <a:pPr>
                        <a:lnSpc>
                          <a:spcPct val="115000"/>
                        </a:lnSpc>
                        <a:spcAft>
                          <a:spcPts val="0"/>
                        </a:spcAft>
                      </a:pPr>
                      <a:r>
                        <a:rPr lang="en-GB" sz="600" dirty="0">
                          <a:effectLst/>
                        </a:rPr>
                        <a:t>Pupils wishing to study a two year Foundation Apprenticeship in Business Skills (delivered in school by Perth College) should discuss this with their Guidance Teacher.</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563" marR="44563"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9294965"/>
                  </a:ext>
                </a:extLst>
              </a:tr>
            </a:tbl>
          </a:graphicData>
        </a:graphic>
      </p:graphicFrame>
    </p:spTree>
    <p:extLst>
      <p:ext uri="{BB962C8B-B14F-4D97-AF65-F5344CB8AC3E}">
        <p14:creationId xmlns:p14="http://schemas.microsoft.com/office/powerpoint/2010/main" val="1651922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B5899-A0EF-4056-B5D4-3A6BA9E8043B}"/>
              </a:ext>
            </a:extLst>
          </p:cNvPr>
          <p:cNvSpPr>
            <a:spLocks noGrp="1"/>
          </p:cNvSpPr>
          <p:nvPr>
            <p:ph type="title"/>
          </p:nvPr>
        </p:nvSpPr>
        <p:spPr/>
        <p:txBody>
          <a:bodyPr/>
          <a:lstStyle/>
          <a:p>
            <a:r>
              <a:rPr lang="en-GB" dirty="0"/>
              <a:t>S6 Course Choice</a:t>
            </a:r>
          </a:p>
        </p:txBody>
      </p:sp>
      <p:graphicFrame>
        <p:nvGraphicFramePr>
          <p:cNvPr id="4" name="Content Placeholder 3">
            <a:extLst>
              <a:ext uri="{FF2B5EF4-FFF2-40B4-BE49-F238E27FC236}">
                <a16:creationId xmlns:a16="http://schemas.microsoft.com/office/drawing/2014/main" id="{B8995DC9-83D0-4A0E-BB10-701AF22F1A62}"/>
              </a:ext>
            </a:extLst>
          </p:cNvPr>
          <p:cNvGraphicFramePr>
            <a:graphicFrameLocks noGrp="1"/>
          </p:cNvGraphicFramePr>
          <p:nvPr>
            <p:ph idx="1"/>
            <p:extLst>
              <p:ext uri="{D42A27DB-BD31-4B8C-83A1-F6EECF244321}">
                <p14:modId xmlns:p14="http://schemas.microsoft.com/office/powerpoint/2010/main" val="3655625405"/>
              </p:ext>
            </p:extLst>
          </p:nvPr>
        </p:nvGraphicFramePr>
        <p:xfrm>
          <a:off x="1403648" y="1268761"/>
          <a:ext cx="6552728" cy="5112568"/>
        </p:xfrm>
        <a:graphic>
          <a:graphicData uri="http://schemas.openxmlformats.org/drawingml/2006/table">
            <a:tbl>
              <a:tblPr firstRow="1" firstCol="1" bandRow="1">
                <a:tableStyleId>{5C22544A-7EE6-4342-B048-85BDC9FD1C3A}</a:tableStyleId>
              </a:tblPr>
              <a:tblGrid>
                <a:gridCol w="1086443">
                  <a:extLst>
                    <a:ext uri="{9D8B030D-6E8A-4147-A177-3AD203B41FA5}">
                      <a16:colId xmlns:a16="http://schemas.microsoft.com/office/drawing/2014/main" val="3092349571"/>
                    </a:ext>
                  </a:extLst>
                </a:gridCol>
                <a:gridCol w="1182112">
                  <a:extLst>
                    <a:ext uri="{9D8B030D-6E8A-4147-A177-3AD203B41FA5}">
                      <a16:colId xmlns:a16="http://schemas.microsoft.com/office/drawing/2014/main" val="2449523644"/>
                    </a:ext>
                  </a:extLst>
                </a:gridCol>
                <a:gridCol w="1081199">
                  <a:extLst>
                    <a:ext uri="{9D8B030D-6E8A-4147-A177-3AD203B41FA5}">
                      <a16:colId xmlns:a16="http://schemas.microsoft.com/office/drawing/2014/main" val="435298040"/>
                    </a:ext>
                  </a:extLst>
                </a:gridCol>
                <a:gridCol w="1064163">
                  <a:extLst>
                    <a:ext uri="{9D8B030D-6E8A-4147-A177-3AD203B41FA5}">
                      <a16:colId xmlns:a16="http://schemas.microsoft.com/office/drawing/2014/main" val="2991473728"/>
                    </a:ext>
                  </a:extLst>
                </a:gridCol>
                <a:gridCol w="1082511">
                  <a:extLst>
                    <a:ext uri="{9D8B030D-6E8A-4147-A177-3AD203B41FA5}">
                      <a16:colId xmlns:a16="http://schemas.microsoft.com/office/drawing/2014/main" val="3737172755"/>
                    </a:ext>
                  </a:extLst>
                </a:gridCol>
                <a:gridCol w="1056300">
                  <a:extLst>
                    <a:ext uri="{9D8B030D-6E8A-4147-A177-3AD203B41FA5}">
                      <a16:colId xmlns:a16="http://schemas.microsoft.com/office/drawing/2014/main" val="2847775473"/>
                    </a:ext>
                  </a:extLst>
                </a:gridCol>
              </a:tblGrid>
              <a:tr h="126265">
                <a:tc>
                  <a:txBody>
                    <a:bodyPr/>
                    <a:lstStyle/>
                    <a:p>
                      <a:pPr>
                        <a:lnSpc>
                          <a:spcPct val="115000"/>
                        </a:lnSpc>
                        <a:spcAft>
                          <a:spcPts val="0"/>
                        </a:spcAft>
                      </a:pPr>
                      <a:r>
                        <a:rPr lang="en-GB" sz="7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700">
                          <a:effectLst/>
                        </a:rPr>
                        <a:t>Column A</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700">
                          <a:effectLst/>
                        </a:rPr>
                        <a:t>Column B</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700">
                          <a:effectLst/>
                        </a:rPr>
                        <a:t>Column C</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700">
                          <a:effectLst/>
                        </a:rPr>
                        <a:t>Column D</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700">
                          <a:effectLst/>
                        </a:rPr>
                        <a:t>Column E</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extLst>
                  <a:ext uri="{0D108BD9-81ED-4DB2-BD59-A6C34878D82A}">
                    <a16:rowId xmlns:a16="http://schemas.microsoft.com/office/drawing/2014/main" val="3123236315"/>
                  </a:ext>
                </a:extLst>
              </a:tr>
              <a:tr h="724591">
                <a:tc>
                  <a:txBody>
                    <a:bodyPr/>
                    <a:lstStyle/>
                    <a:p>
                      <a:pPr>
                        <a:lnSpc>
                          <a:spcPct val="115000"/>
                        </a:lnSpc>
                        <a:spcAft>
                          <a:spcPts val="0"/>
                        </a:spcAft>
                      </a:pPr>
                      <a:r>
                        <a:rPr lang="en-GB" sz="500">
                          <a:effectLst/>
                        </a:rPr>
                        <a:t>Advanced Highers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Chemistry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Drama</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Graphic Communication</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History</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Design &amp; Manufacture</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English </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Mathematics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Art &amp; Design</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Biology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Geography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Modern Studies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Music</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Physics</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Religious, Moral and Philosophical Studies (RMPS)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Computing Science</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Physical Education</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extLst>
                  <a:ext uri="{0D108BD9-81ED-4DB2-BD59-A6C34878D82A}">
                    <a16:rowId xmlns:a16="http://schemas.microsoft.com/office/drawing/2014/main" val="219317965"/>
                  </a:ext>
                </a:extLst>
              </a:tr>
              <a:tr h="1559707">
                <a:tc>
                  <a:txBody>
                    <a:bodyPr/>
                    <a:lstStyle/>
                    <a:p>
                      <a:pPr>
                        <a:lnSpc>
                          <a:spcPct val="115000"/>
                        </a:lnSpc>
                        <a:spcAft>
                          <a:spcPts val="0"/>
                        </a:spcAft>
                      </a:pPr>
                      <a:r>
                        <a:rPr lang="en-GB" sz="500">
                          <a:effectLst/>
                        </a:rPr>
                        <a:t>Highers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Drama</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English</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Graphic Communication</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Modern Studies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Biology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Design and Manufacture</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English</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Mathematics</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Spanish</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Art &amp; Design</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Chemistry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French</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Mathematics</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Physical Education</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Religious, Moral and Philosophical Studies (RMPS)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Administration &amp; IT</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Biology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Computing Science</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English</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Geography </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History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Modern Studies</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Music</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Chemistry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History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Music</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Physics</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Sociology</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extLst>
                  <a:ext uri="{0D108BD9-81ED-4DB2-BD59-A6C34878D82A}">
                    <a16:rowId xmlns:a16="http://schemas.microsoft.com/office/drawing/2014/main" val="827559869"/>
                  </a:ext>
                </a:extLst>
              </a:tr>
              <a:tr h="1718625">
                <a:tc>
                  <a:txBody>
                    <a:bodyPr/>
                    <a:lstStyle/>
                    <a:p>
                      <a:pPr>
                        <a:lnSpc>
                          <a:spcPct val="115000"/>
                        </a:lnSpc>
                        <a:spcAft>
                          <a:spcPts val="0"/>
                        </a:spcAft>
                      </a:pPr>
                      <a:r>
                        <a:rPr lang="en-GB" sz="500">
                          <a:effectLst/>
                        </a:rPr>
                        <a:t>Subjects Leading to National Qualifications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Biology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Chemistry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English</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Graphic Communication</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Modern Studies</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Physics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Application of Maths</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Computing Science</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Geography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History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Practical Cookery</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Spanish</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Drama	</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French	</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Modern Studies	</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Physical Education</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Physics	</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Practical Woodwork</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Art and Design		</a:t>
                      </a:r>
                      <a:endParaRPr lang="en-GB" sz="700">
                        <a:effectLst/>
                      </a:endParaRPr>
                    </a:p>
                    <a:p>
                      <a:pPr>
                        <a:lnSpc>
                          <a:spcPct val="115000"/>
                        </a:lnSpc>
                        <a:spcAft>
                          <a:spcPts val="0"/>
                        </a:spcAft>
                      </a:pPr>
                      <a:r>
                        <a:rPr lang="en-GB" sz="500">
                          <a:effectLst/>
                        </a:rPr>
                        <a:t>Biology	</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Design and Manufacture</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English</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People &amp; Society	</a:t>
                      </a:r>
                      <a:endParaRPr lang="en-GB" sz="700">
                        <a:effectLst/>
                      </a:endParaRPr>
                    </a:p>
                    <a:p>
                      <a:pPr>
                        <a:lnSpc>
                          <a:spcPct val="115000"/>
                        </a:lnSpc>
                        <a:spcAft>
                          <a:spcPts val="0"/>
                        </a:spcAft>
                      </a:pPr>
                      <a:r>
                        <a:rPr lang="en-GB" sz="500">
                          <a:effectLst/>
                        </a:rPr>
                        <a:t>Practical Cake Craft </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Religious, Moral and Philosophical Studies (RMPS)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dirty="0">
                          <a:effectLst/>
                        </a:rPr>
                        <a:t>Art and Design	</a:t>
                      </a:r>
                      <a:endParaRPr lang="en-GB" sz="700" dirty="0">
                        <a:effectLst/>
                      </a:endParaRPr>
                    </a:p>
                    <a:p>
                      <a:pPr>
                        <a:lnSpc>
                          <a:spcPct val="115000"/>
                        </a:lnSpc>
                        <a:spcAft>
                          <a:spcPts val="0"/>
                        </a:spcAft>
                      </a:pPr>
                      <a:r>
                        <a:rPr lang="en-GB" sz="500" dirty="0">
                          <a:effectLst/>
                        </a:rPr>
                        <a:t>	</a:t>
                      </a:r>
                      <a:endParaRPr lang="en-GB" sz="700" dirty="0">
                        <a:effectLst/>
                      </a:endParaRPr>
                    </a:p>
                    <a:p>
                      <a:pPr>
                        <a:lnSpc>
                          <a:spcPct val="115000"/>
                        </a:lnSpc>
                        <a:spcAft>
                          <a:spcPts val="0"/>
                        </a:spcAft>
                      </a:pPr>
                      <a:r>
                        <a:rPr lang="en-GB" sz="500" dirty="0">
                          <a:effectLst/>
                        </a:rPr>
                        <a:t>Chemistry</a:t>
                      </a:r>
                      <a:endParaRPr lang="en-GB" sz="700" dirty="0">
                        <a:effectLst/>
                      </a:endParaRPr>
                    </a:p>
                    <a:p>
                      <a:pPr>
                        <a:lnSpc>
                          <a:spcPct val="115000"/>
                        </a:lnSpc>
                        <a:spcAft>
                          <a:spcPts val="0"/>
                        </a:spcAft>
                      </a:pPr>
                      <a:r>
                        <a:rPr lang="en-GB" sz="500" dirty="0">
                          <a:effectLst/>
                        </a:rPr>
                        <a:t> </a:t>
                      </a:r>
                      <a:endParaRPr lang="en-GB" sz="700" dirty="0">
                        <a:effectLst/>
                      </a:endParaRPr>
                    </a:p>
                    <a:p>
                      <a:pPr>
                        <a:lnSpc>
                          <a:spcPct val="115000"/>
                        </a:lnSpc>
                        <a:spcAft>
                          <a:spcPts val="0"/>
                        </a:spcAft>
                      </a:pPr>
                      <a:r>
                        <a:rPr lang="en-GB" sz="500" dirty="0">
                          <a:effectLst/>
                        </a:rPr>
                        <a:t>History</a:t>
                      </a:r>
                      <a:endParaRPr lang="en-GB" sz="700" dirty="0">
                        <a:effectLst/>
                      </a:endParaRPr>
                    </a:p>
                    <a:p>
                      <a:pPr>
                        <a:lnSpc>
                          <a:spcPct val="115000"/>
                        </a:lnSpc>
                        <a:spcAft>
                          <a:spcPts val="0"/>
                        </a:spcAft>
                      </a:pPr>
                      <a:r>
                        <a:rPr lang="en-GB" sz="500" dirty="0">
                          <a:effectLst/>
                        </a:rPr>
                        <a:t> </a:t>
                      </a:r>
                      <a:endParaRPr lang="en-GB" sz="700" dirty="0">
                        <a:effectLst/>
                      </a:endParaRPr>
                    </a:p>
                    <a:p>
                      <a:pPr>
                        <a:lnSpc>
                          <a:spcPct val="115000"/>
                        </a:lnSpc>
                        <a:spcAft>
                          <a:spcPts val="0"/>
                        </a:spcAft>
                      </a:pPr>
                      <a:r>
                        <a:rPr lang="en-GB" sz="500" dirty="0">
                          <a:effectLst/>
                        </a:rPr>
                        <a:t>Mathematics</a:t>
                      </a:r>
                      <a:endParaRPr lang="en-GB" sz="700" dirty="0">
                        <a:effectLst/>
                      </a:endParaRPr>
                    </a:p>
                    <a:p>
                      <a:pPr>
                        <a:lnSpc>
                          <a:spcPct val="115000"/>
                        </a:lnSpc>
                        <a:spcAft>
                          <a:spcPts val="0"/>
                        </a:spcAft>
                      </a:pPr>
                      <a:r>
                        <a:rPr lang="en-GB" sz="500" dirty="0">
                          <a:effectLst/>
                        </a:rPr>
                        <a:t>	</a:t>
                      </a:r>
                      <a:endParaRPr lang="en-GB" sz="700" dirty="0">
                        <a:effectLst/>
                      </a:endParaRPr>
                    </a:p>
                    <a:p>
                      <a:pPr>
                        <a:lnSpc>
                          <a:spcPct val="115000"/>
                        </a:lnSpc>
                        <a:spcAft>
                          <a:spcPts val="0"/>
                        </a:spcAft>
                      </a:pPr>
                      <a:r>
                        <a:rPr lang="en-GB" sz="500" dirty="0">
                          <a:effectLst/>
                        </a:rPr>
                        <a:t>Music	</a:t>
                      </a:r>
                      <a:endParaRPr lang="en-GB" sz="700" dirty="0">
                        <a:effectLst/>
                      </a:endParaRPr>
                    </a:p>
                    <a:p>
                      <a:pPr>
                        <a:lnSpc>
                          <a:spcPct val="115000"/>
                        </a:lnSpc>
                        <a:spcAft>
                          <a:spcPts val="0"/>
                        </a:spcAft>
                      </a:pPr>
                      <a:r>
                        <a:rPr lang="en-GB" sz="500" dirty="0">
                          <a:effectLst/>
                        </a:rPr>
                        <a:t>	</a:t>
                      </a:r>
                      <a:endParaRPr lang="en-GB" sz="700" dirty="0">
                        <a:effectLst/>
                      </a:endParaRPr>
                    </a:p>
                    <a:p>
                      <a:pPr>
                        <a:lnSpc>
                          <a:spcPct val="115000"/>
                        </a:lnSpc>
                        <a:spcAft>
                          <a:spcPts val="0"/>
                        </a:spcAft>
                      </a:pPr>
                      <a:r>
                        <a:rPr lang="en-GB" sz="500" dirty="0">
                          <a:effectLst/>
                        </a:rPr>
                        <a:t>Physical Education</a:t>
                      </a:r>
                      <a:endParaRPr lang="en-GB" sz="700" dirty="0">
                        <a:effectLst/>
                      </a:endParaRPr>
                    </a:p>
                    <a:p>
                      <a:pPr>
                        <a:lnSpc>
                          <a:spcPct val="115000"/>
                        </a:lnSpc>
                        <a:spcAft>
                          <a:spcPts val="0"/>
                        </a:spcAft>
                      </a:pPr>
                      <a:r>
                        <a:rPr lang="en-GB" sz="500" dirty="0">
                          <a:effectLst/>
                        </a:rPr>
                        <a:t> </a:t>
                      </a:r>
                      <a:endParaRPr lang="en-GB" sz="700" dirty="0">
                        <a:effectLst/>
                      </a:endParaRPr>
                    </a:p>
                    <a:p>
                      <a:pPr>
                        <a:lnSpc>
                          <a:spcPct val="115000"/>
                        </a:lnSpc>
                        <a:spcAft>
                          <a:spcPts val="0"/>
                        </a:spcAft>
                      </a:pPr>
                      <a:r>
                        <a:rPr lang="en-GB" sz="500" dirty="0">
                          <a:effectLst/>
                        </a:rPr>
                        <a:t>Practical Electronics</a:t>
                      </a:r>
                      <a:endParaRPr lang="en-GB" sz="700" dirty="0">
                        <a:effectLst/>
                      </a:endParaRPr>
                    </a:p>
                    <a:p>
                      <a:pPr>
                        <a:lnSpc>
                          <a:spcPct val="115000"/>
                        </a:lnSpc>
                        <a:spcAft>
                          <a:spcPts val="0"/>
                        </a:spcAft>
                      </a:pPr>
                      <a:r>
                        <a:rPr lang="en-GB" sz="500" dirty="0">
                          <a:effectLst/>
                        </a:rPr>
                        <a:t> </a:t>
                      </a:r>
                      <a:endParaRPr lang="en-GB" sz="700" dirty="0">
                        <a:effectLst/>
                      </a:endParaRPr>
                    </a:p>
                    <a:p>
                      <a:pPr>
                        <a:lnSpc>
                          <a:spcPct val="115000"/>
                        </a:lnSpc>
                        <a:spcAft>
                          <a:spcPts val="0"/>
                        </a:spcAft>
                      </a:pPr>
                      <a:r>
                        <a:rPr lang="en-GB" sz="500" dirty="0">
                          <a:effectLst/>
                        </a:rPr>
                        <a:t> </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extLst>
                  <a:ext uri="{0D108BD9-81ED-4DB2-BD59-A6C34878D82A}">
                    <a16:rowId xmlns:a16="http://schemas.microsoft.com/office/drawing/2014/main" val="3197038784"/>
                  </a:ext>
                </a:extLst>
              </a:tr>
              <a:tr h="571957">
                <a:tc>
                  <a:txBody>
                    <a:bodyPr/>
                    <a:lstStyle/>
                    <a:p>
                      <a:pPr>
                        <a:lnSpc>
                          <a:spcPct val="115000"/>
                        </a:lnSpc>
                        <a:spcAft>
                          <a:spcPts val="0"/>
                        </a:spcAft>
                      </a:pPr>
                      <a:r>
                        <a:rPr lang="en-GB" sz="500">
                          <a:effectLst/>
                        </a:rPr>
                        <a:t>Enrichment Options leading to Level 4, 5 and 6 Accreditation</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Laboratory Science</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Digital Creativity</a:t>
                      </a:r>
                      <a:endParaRPr lang="en-GB" sz="700">
                        <a:effectLst/>
                      </a:endParaRPr>
                    </a:p>
                    <a:p>
                      <a:pPr>
                        <a:lnSpc>
                          <a:spcPct val="115000"/>
                        </a:lnSpc>
                        <a:spcAft>
                          <a:spcPts val="0"/>
                        </a:spcAft>
                      </a:pPr>
                      <a:r>
                        <a:rPr lang="en-GB" sz="5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Art &amp; Design</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Games Development</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Retailing</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Music Performance</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PC Passport</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Sport &amp; Recreation</a:t>
                      </a:r>
                      <a:endParaRPr lang="en-GB" sz="700">
                        <a:effectLst/>
                      </a:endParaRPr>
                    </a:p>
                    <a:p>
                      <a:pPr>
                        <a:lnSpc>
                          <a:spcPct val="115000"/>
                        </a:lnSpc>
                        <a:spcAft>
                          <a:spcPts val="0"/>
                        </a:spcAft>
                      </a:pPr>
                      <a:r>
                        <a:rPr lang="en-GB" sz="5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Mental Health &amp; Wellbeing</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Travel &amp; Tourism</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extLst>
                  <a:ext uri="{0D108BD9-81ED-4DB2-BD59-A6C34878D82A}">
                    <a16:rowId xmlns:a16="http://schemas.microsoft.com/office/drawing/2014/main" val="1384251248"/>
                  </a:ext>
                </a:extLst>
              </a:tr>
              <a:tr h="411423">
                <a:tc>
                  <a:txBody>
                    <a:bodyPr/>
                    <a:lstStyle/>
                    <a:p>
                      <a:pPr>
                        <a:lnSpc>
                          <a:spcPct val="115000"/>
                        </a:lnSpc>
                        <a:spcAft>
                          <a:spcPts val="0"/>
                        </a:spcAft>
                      </a:pPr>
                      <a:r>
                        <a:rPr lang="en-GB" sz="500">
                          <a:effectLst/>
                        </a:rPr>
                        <a:t>Wider Achievement</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Scottish Studies</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Web Development</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Mental Health &amp; Wellbeing</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Politics</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Food Hygiene</a:t>
                      </a:r>
                      <a:endParaRPr lang="en-GB" sz="700">
                        <a:effectLst/>
                      </a:endParaRPr>
                    </a:p>
                    <a:p>
                      <a:pPr>
                        <a:lnSpc>
                          <a:spcPct val="115000"/>
                        </a:lnSpc>
                        <a:spcAft>
                          <a:spcPts val="0"/>
                        </a:spcAft>
                      </a:pPr>
                      <a:r>
                        <a:rPr lang="en-GB" sz="500">
                          <a:effectLst/>
                        </a:rPr>
                        <a:t> </a:t>
                      </a:r>
                      <a:endParaRPr lang="en-GB" sz="700">
                        <a:effectLst/>
                      </a:endParaRPr>
                    </a:p>
                    <a:p>
                      <a:pPr>
                        <a:lnSpc>
                          <a:spcPct val="115000"/>
                        </a:lnSpc>
                        <a:spcAft>
                          <a:spcPts val="0"/>
                        </a:spcAft>
                      </a:pPr>
                      <a:r>
                        <a:rPr lang="en-GB" sz="500">
                          <a:effectLst/>
                        </a:rPr>
                        <a:t>Employability</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a:effectLst/>
                        </a:rPr>
                        <a:t>Practical Woodwork</a:t>
                      </a:r>
                      <a:endParaRPr lang="en-GB" sz="700">
                        <a:effectLst/>
                      </a:endParaRPr>
                    </a:p>
                    <a:p>
                      <a:pPr>
                        <a:lnSpc>
                          <a:spcPct val="115000"/>
                        </a:lnSpc>
                        <a:spcAft>
                          <a:spcPts val="0"/>
                        </a:spcAft>
                      </a:pPr>
                      <a:r>
                        <a:rPr lang="en-GB" sz="500">
                          <a:effectLst/>
                        </a:rPr>
                        <a:t>Modern Languages Award</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tc>
                  <a:txBody>
                    <a:bodyPr/>
                    <a:lstStyle/>
                    <a:p>
                      <a:pPr>
                        <a:lnSpc>
                          <a:spcPct val="115000"/>
                        </a:lnSpc>
                        <a:spcAft>
                          <a:spcPts val="0"/>
                        </a:spcAft>
                      </a:pPr>
                      <a:r>
                        <a:rPr lang="en-GB" sz="500" dirty="0">
                          <a:effectLst/>
                        </a:rPr>
                        <a:t>Leadership</a:t>
                      </a:r>
                      <a:endParaRPr lang="en-GB" sz="700" dirty="0">
                        <a:effectLst/>
                      </a:endParaRPr>
                    </a:p>
                    <a:p>
                      <a:pPr>
                        <a:lnSpc>
                          <a:spcPct val="115000"/>
                        </a:lnSpc>
                        <a:spcAft>
                          <a:spcPts val="0"/>
                        </a:spcAft>
                      </a:pPr>
                      <a:r>
                        <a:rPr lang="en-GB" sz="500" dirty="0">
                          <a:effectLst/>
                        </a:rPr>
                        <a:t> </a:t>
                      </a:r>
                      <a:endParaRPr lang="en-GB" sz="700" dirty="0">
                        <a:effectLst/>
                      </a:endParaRPr>
                    </a:p>
                    <a:p>
                      <a:pPr>
                        <a:lnSpc>
                          <a:spcPct val="115000"/>
                        </a:lnSpc>
                        <a:spcAft>
                          <a:spcPts val="0"/>
                        </a:spcAft>
                      </a:pPr>
                      <a:r>
                        <a:rPr lang="en-GB" sz="500" dirty="0">
                          <a:effectLst/>
                        </a:rPr>
                        <a:t>Personal Finance</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520" marR="41520" marT="0" marB="0"/>
                </a:tc>
                <a:extLst>
                  <a:ext uri="{0D108BD9-81ED-4DB2-BD59-A6C34878D82A}">
                    <a16:rowId xmlns:a16="http://schemas.microsoft.com/office/drawing/2014/main" val="26590354"/>
                  </a:ext>
                </a:extLst>
              </a:tr>
            </a:tbl>
          </a:graphicData>
        </a:graphic>
      </p:graphicFrame>
    </p:spTree>
    <p:extLst>
      <p:ext uri="{BB962C8B-B14F-4D97-AF65-F5344CB8AC3E}">
        <p14:creationId xmlns:p14="http://schemas.microsoft.com/office/powerpoint/2010/main" val="2389866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TotalTime>
  <Words>565</Words>
  <Application>Microsoft Office PowerPoint</Application>
  <PresentationFormat>On-screen Show (4:3)</PresentationFormat>
  <Paragraphs>464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Crieff High School</vt:lpstr>
      <vt:lpstr>The Options</vt:lpstr>
      <vt:lpstr>How do I choose my subjects?</vt:lpstr>
      <vt:lpstr>Parents and Carers should ask…</vt:lpstr>
      <vt:lpstr>Course Choice Process</vt:lpstr>
      <vt:lpstr>Self evaluation</vt:lpstr>
      <vt:lpstr>S4 Course Choice</vt:lpstr>
      <vt:lpstr>S5 Course Choice</vt:lpstr>
      <vt:lpstr>S6 Course Choice</vt:lpstr>
      <vt:lpstr>The Option Choice Form</vt:lpstr>
      <vt:lpstr>An important point</vt:lpstr>
      <vt:lpstr>Deadline for return of all forms</vt:lpstr>
    </vt:vector>
  </TitlesOfParts>
  <Company>Perth &amp; Kinross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Crieff High School</dc:title>
  <dc:creator>David Macluskey</dc:creator>
  <cp:lastModifiedBy>Lisa Hassan</cp:lastModifiedBy>
  <cp:revision>19</cp:revision>
  <cp:lastPrinted>2020-02-06T16:36:47Z</cp:lastPrinted>
  <dcterms:created xsi:type="dcterms:W3CDTF">2016-01-08T10:34:59Z</dcterms:created>
  <dcterms:modified xsi:type="dcterms:W3CDTF">2020-02-12T08:45:00Z</dcterms:modified>
</cp:coreProperties>
</file>